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333" r:id="rId2"/>
    <p:sldId id="268" r:id="rId3"/>
    <p:sldId id="273" r:id="rId4"/>
    <p:sldId id="324" r:id="rId5"/>
    <p:sldId id="279" r:id="rId6"/>
    <p:sldId id="325" r:id="rId7"/>
    <p:sldId id="298" r:id="rId8"/>
    <p:sldId id="277" r:id="rId9"/>
    <p:sldId id="321" r:id="rId10"/>
    <p:sldId id="297" r:id="rId11"/>
    <p:sldId id="305" r:id="rId12"/>
    <p:sldId id="303" r:id="rId13"/>
    <p:sldId id="306" r:id="rId14"/>
    <p:sldId id="307" r:id="rId15"/>
    <p:sldId id="308" r:id="rId16"/>
    <p:sldId id="311" r:id="rId17"/>
    <p:sldId id="312" r:id="rId18"/>
    <p:sldId id="315" r:id="rId19"/>
    <p:sldId id="313" r:id="rId20"/>
    <p:sldId id="285" r:id="rId21"/>
  </p:sldIdLst>
  <p:sldSz cx="9906000" cy="6858000" type="A4"/>
  <p:notesSz cx="6797675" cy="9982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AA1"/>
    <a:srgbClr val="669900"/>
    <a:srgbClr val="FFCCCC"/>
    <a:srgbClr val="00FFFF"/>
    <a:srgbClr val="336600"/>
    <a:srgbClr val="009900"/>
    <a:srgbClr val="0066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44" autoAdjust="0"/>
    <p:restoredTop sz="98018" autoAdjust="0"/>
  </p:normalViewPr>
  <p:slideViewPr>
    <p:cSldViewPr>
      <p:cViewPr varScale="1">
        <p:scale>
          <a:sx n="88" d="100"/>
          <a:sy n="88" d="100"/>
        </p:scale>
        <p:origin x="-102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82138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82138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E1A75B1-BBCA-4A17-B8E8-83E311EAFC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84639-2075-4AF0-B4E8-62C012D43E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F1D07-E9A1-4FD3-8EC1-D22128351B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3038E-3C0C-431F-A3DE-EA69E2A502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3FBA6-B0F0-4601-BF72-A7ACCDA3C5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8E5C1-FA45-4885-8160-0259F0095D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FBA10-686F-42BD-BB8B-338E3185C1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50F39-3A8F-430D-99B6-B5F006179D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DAFE1-3468-4A7C-A444-025886BCFD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E4127-2D84-45B9-8D41-7585C07547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75154-74E8-46AA-BE80-C31E75F5DD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AA780-39F4-47F6-90F9-DB23E27469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E9D6E-8EFC-4656-BAD2-7238C42288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5E87FFB-8043-450E-B1A6-9DA793525E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ple leaf2 cropped 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9728" y="0"/>
            <a:ext cx="6715172" cy="6127596"/>
          </a:xfrm>
          <a:prstGeom prst="rect">
            <a:avLst/>
          </a:prstGeom>
        </p:spPr>
      </p:pic>
      <p:pic>
        <p:nvPicPr>
          <p:cNvPr id="6150" name="Picture 6" descr="Logo only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21650" y="5829300"/>
            <a:ext cx="1639888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tresholded maple leaf despeckled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092" y="4214818"/>
            <a:ext cx="2879725" cy="244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08074" y="1641764"/>
            <a:ext cx="6019825" cy="1343024"/>
          </a:xfrm>
        </p:spPr>
        <p:txBody>
          <a:bodyPr/>
          <a:lstStyle/>
          <a:p>
            <a:pPr eaLnBrk="1" hangingPunct="1"/>
            <a:r>
              <a:rPr lang="en-GB" sz="7700" b="1" i="1" dirty="0" err="1" smtClean="0">
                <a:solidFill>
                  <a:schemeClr val="bg1"/>
                </a:solidFill>
              </a:rPr>
              <a:t>WinDIAS</a:t>
            </a:r>
            <a:r>
              <a:rPr lang="en-GB" sz="7700" b="1" i="1" dirty="0" smtClean="0">
                <a:solidFill>
                  <a:schemeClr val="bg1"/>
                </a:solidFill>
              </a:rPr>
              <a:t> 3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928664" y="2928934"/>
            <a:ext cx="6059498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이미지 분석 시스템</a:t>
            </a:r>
            <a:endParaRPr kumimoji="0" lang="en-GB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0324" y="139700"/>
            <a:ext cx="6249998" cy="5847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 smtClean="0">
                <a:solidFill>
                  <a:srgbClr val="669900"/>
                </a:solidFill>
              </a:rPr>
              <a:t>% Area measurements</a:t>
            </a:r>
            <a:endParaRPr lang="en-GB" sz="3200" dirty="0">
              <a:solidFill>
                <a:srgbClr val="669900"/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0" y="0"/>
            <a:ext cx="9906001" cy="6669088"/>
            <a:chOff x="0" y="0"/>
            <a:chExt cx="9906001" cy="6669088"/>
          </a:xfrm>
        </p:grpSpPr>
        <p:pic>
          <p:nvPicPr>
            <p:cNvPr id="29700" name="Picture 6" descr="Logo only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482013" y="6013450"/>
              <a:ext cx="1279525" cy="655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6167447" y="0"/>
              <a:ext cx="3738554" cy="1343025"/>
              <a:chOff x="4014" y="-104"/>
              <a:chExt cx="2306" cy="846"/>
            </a:xfrm>
          </p:grpSpPr>
          <p:pic>
            <p:nvPicPr>
              <p:cNvPr id="29702" name="Picture 4" descr="maple leaf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5287" y="-104"/>
                <a:ext cx="1033" cy="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03" name="Rectangle 2"/>
              <p:cNvSpPr>
                <a:spLocks noChangeArrowheads="1"/>
              </p:cNvSpPr>
              <p:nvPr/>
            </p:nvSpPr>
            <p:spPr bwMode="auto">
              <a:xfrm>
                <a:off x="4014" y="-24"/>
                <a:ext cx="1498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GB" sz="3200" b="1" i="1" dirty="0" err="1">
                    <a:solidFill>
                      <a:srgbClr val="669900"/>
                    </a:solidFill>
                  </a:rPr>
                  <a:t>WinDIAS</a:t>
                </a:r>
                <a:r>
                  <a:rPr lang="en-GB" sz="3200" b="1" i="1" dirty="0">
                    <a:solidFill>
                      <a:srgbClr val="669900"/>
                    </a:solidFill>
                  </a:rPr>
                  <a:t> 3</a:t>
                </a:r>
              </a:p>
            </p:txBody>
          </p:sp>
        </p:grpSp>
        <p:sp>
          <p:nvSpPr>
            <p:cNvPr id="29709" name="Line 13"/>
            <p:cNvSpPr>
              <a:spLocks noChangeShapeType="1"/>
            </p:cNvSpPr>
            <p:nvPr/>
          </p:nvSpPr>
          <p:spPr bwMode="auto">
            <a:xfrm flipV="1">
              <a:off x="0" y="714356"/>
              <a:ext cx="8353425" cy="0"/>
            </a:xfrm>
            <a:prstGeom prst="line">
              <a:avLst/>
            </a:prstGeom>
            <a:noFill/>
            <a:ln w="57150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381232" y="785794"/>
            <a:ext cx="6098511" cy="5765056"/>
            <a:chOff x="1738290" y="785794"/>
            <a:chExt cx="6098511" cy="5765056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738290" y="1127174"/>
              <a:ext cx="6098511" cy="5423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938" name="Picture 2" descr="C:\Users\tony\Documents\4  DEVELOPMENT\NEW PRODUCTS\WinDIAS 3\tool icons\gra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24306" y="785794"/>
              <a:ext cx="704850" cy="2667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2" name="Curved Connector 31"/>
            <p:cNvCxnSpPr>
              <a:stCxn id="39938" idx="1"/>
            </p:cNvCxnSpPr>
            <p:nvPr/>
          </p:nvCxnSpPr>
          <p:spPr>
            <a:xfrm rot="10800000" flipV="1">
              <a:off x="3667116" y="919144"/>
              <a:ext cx="357190" cy="652468"/>
            </a:xfrm>
            <a:prstGeom prst="curved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Oval 7"/>
          <p:cNvSpPr>
            <a:spLocks noChangeArrowheads="1"/>
          </p:cNvSpPr>
          <p:nvPr/>
        </p:nvSpPr>
        <p:spPr bwMode="auto">
          <a:xfrm>
            <a:off x="166654" y="1000108"/>
            <a:ext cx="390525" cy="36036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1" dirty="0"/>
              <a:t>1</a:t>
            </a:r>
          </a:p>
        </p:txBody>
      </p:sp>
      <p:sp>
        <p:nvSpPr>
          <p:cNvPr id="47" name="Oval 7"/>
          <p:cNvSpPr>
            <a:spLocks noChangeArrowheads="1"/>
          </p:cNvSpPr>
          <p:nvPr/>
        </p:nvSpPr>
        <p:spPr bwMode="auto">
          <a:xfrm>
            <a:off x="3881430" y="1071546"/>
            <a:ext cx="390525" cy="36036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1" dirty="0"/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66654" y="1428736"/>
            <a:ext cx="19288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669900"/>
                </a:solidFill>
              </a:rPr>
              <a:t>먼저</a:t>
            </a:r>
            <a:r>
              <a:rPr lang="en-US" altLang="ko-KR" sz="2800" dirty="0" smtClean="0">
                <a:solidFill>
                  <a:srgbClr val="669900"/>
                </a:solidFill>
              </a:rPr>
              <a:t>, </a:t>
            </a:r>
            <a:r>
              <a:rPr lang="ko-KR" altLang="en-US" sz="2800" dirty="0" smtClean="0">
                <a:solidFill>
                  <a:srgbClr val="669900"/>
                </a:solidFill>
              </a:rPr>
              <a:t>이미지를 촬영</a:t>
            </a:r>
            <a:endParaRPr lang="en-US" sz="2800" dirty="0">
              <a:solidFill>
                <a:srgbClr val="66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0324" y="139700"/>
            <a:ext cx="6249998" cy="5847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 smtClean="0">
                <a:solidFill>
                  <a:srgbClr val="669900"/>
                </a:solidFill>
              </a:rPr>
              <a:t>Healthy Area Selection</a:t>
            </a:r>
            <a:endParaRPr lang="en-GB" sz="3200" dirty="0">
              <a:solidFill>
                <a:srgbClr val="669900"/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0" y="0"/>
            <a:ext cx="9906001" cy="6669088"/>
            <a:chOff x="0" y="0"/>
            <a:chExt cx="9906001" cy="6669088"/>
          </a:xfrm>
        </p:grpSpPr>
        <p:pic>
          <p:nvPicPr>
            <p:cNvPr id="29700" name="Picture 6" descr="Logo only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482013" y="6013450"/>
              <a:ext cx="1279525" cy="655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6167447" y="0"/>
              <a:ext cx="3738554" cy="1343025"/>
              <a:chOff x="4014" y="-104"/>
              <a:chExt cx="2306" cy="846"/>
            </a:xfrm>
          </p:grpSpPr>
          <p:pic>
            <p:nvPicPr>
              <p:cNvPr id="29702" name="Picture 4" descr="maple leaf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5287" y="-104"/>
                <a:ext cx="1033" cy="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03" name="Rectangle 2"/>
              <p:cNvSpPr>
                <a:spLocks noChangeArrowheads="1"/>
              </p:cNvSpPr>
              <p:nvPr/>
            </p:nvSpPr>
            <p:spPr bwMode="auto">
              <a:xfrm>
                <a:off x="4014" y="-24"/>
                <a:ext cx="1498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GB" sz="3200" b="1" i="1" dirty="0" err="1">
                    <a:solidFill>
                      <a:srgbClr val="669900"/>
                    </a:solidFill>
                  </a:rPr>
                  <a:t>WinDIAS</a:t>
                </a:r>
                <a:r>
                  <a:rPr lang="en-GB" sz="3200" b="1" i="1" dirty="0">
                    <a:solidFill>
                      <a:srgbClr val="669900"/>
                    </a:solidFill>
                  </a:rPr>
                  <a:t> 3</a:t>
                </a:r>
              </a:p>
            </p:txBody>
          </p:sp>
        </p:grpSp>
        <p:sp>
          <p:nvSpPr>
            <p:cNvPr id="29709" name="Line 13"/>
            <p:cNvSpPr>
              <a:spLocks noChangeShapeType="1"/>
            </p:cNvSpPr>
            <p:nvPr/>
          </p:nvSpPr>
          <p:spPr bwMode="auto">
            <a:xfrm flipV="1">
              <a:off x="0" y="714356"/>
              <a:ext cx="8353425" cy="0"/>
            </a:xfrm>
            <a:prstGeom prst="line">
              <a:avLst/>
            </a:prstGeom>
            <a:noFill/>
            <a:ln w="57150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0" y="1714488"/>
            <a:ext cx="22383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669900"/>
                </a:solidFill>
              </a:rPr>
              <a:t>화살표 커서로 기본</a:t>
            </a:r>
            <a:r>
              <a:rPr lang="en-US" altLang="ko-KR" sz="2800" dirty="0" smtClean="0">
                <a:solidFill>
                  <a:srgbClr val="669900"/>
                </a:solidFill>
              </a:rPr>
              <a:t>(</a:t>
            </a:r>
            <a:r>
              <a:rPr lang="ko-KR" altLang="en-US" sz="2800" dirty="0" smtClean="0">
                <a:solidFill>
                  <a:srgbClr val="669900"/>
                </a:solidFill>
              </a:rPr>
              <a:t>건강한</a:t>
            </a:r>
            <a:r>
              <a:rPr lang="en-US" altLang="ko-KR" sz="2800" dirty="0" smtClean="0">
                <a:solidFill>
                  <a:srgbClr val="669900"/>
                </a:solidFill>
              </a:rPr>
              <a:t>)</a:t>
            </a:r>
            <a:r>
              <a:rPr lang="ko-KR" altLang="en-US" sz="2800" dirty="0" smtClean="0">
                <a:solidFill>
                  <a:srgbClr val="669900"/>
                </a:solidFill>
              </a:rPr>
              <a:t>색상 팔레트를 선택한 후</a:t>
            </a:r>
            <a:endParaRPr lang="en-US" altLang="ko-KR" sz="2800" dirty="0" smtClean="0">
              <a:solidFill>
                <a:srgbClr val="669900"/>
              </a:solidFill>
            </a:endParaRPr>
          </a:p>
          <a:p>
            <a:r>
              <a:rPr lang="ko-KR" altLang="en-US" sz="2800" dirty="0" smtClean="0">
                <a:solidFill>
                  <a:srgbClr val="669900"/>
                </a:solidFill>
              </a:rPr>
              <a:t>입의 건강한 부분을 클릭 하십시오</a:t>
            </a:r>
            <a:r>
              <a:rPr lang="en-US" altLang="ko-KR" sz="2800" dirty="0" smtClean="0">
                <a:solidFill>
                  <a:srgbClr val="669900"/>
                </a:solidFill>
              </a:rPr>
              <a:t>.</a:t>
            </a:r>
            <a:r>
              <a:rPr lang="ko-KR" altLang="en-US" sz="2800" dirty="0" smtClean="0">
                <a:solidFill>
                  <a:srgbClr val="669900"/>
                </a:solidFill>
              </a:rPr>
              <a:t> </a:t>
            </a:r>
            <a:endParaRPr lang="en-US" sz="2800" dirty="0">
              <a:solidFill>
                <a:srgbClr val="6699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452538" y="1127174"/>
            <a:ext cx="7027205" cy="5423676"/>
            <a:chOff x="1452538" y="1127174"/>
            <a:chExt cx="7027205" cy="5423676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381232" y="1127174"/>
              <a:ext cx="6098511" cy="5423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9" name="Group 18"/>
            <p:cNvGrpSpPr/>
            <p:nvPr/>
          </p:nvGrpSpPr>
          <p:grpSpPr>
            <a:xfrm>
              <a:off x="1452538" y="1214422"/>
              <a:ext cx="1071570" cy="642942"/>
              <a:chOff x="1452538" y="1214422"/>
              <a:chExt cx="1071570" cy="642942"/>
            </a:xfrm>
          </p:grpSpPr>
          <p:sp>
            <p:nvSpPr>
              <p:cNvPr id="46" name="Oval 7"/>
              <p:cNvSpPr>
                <a:spLocks noChangeArrowheads="1"/>
              </p:cNvSpPr>
              <p:nvPr/>
            </p:nvSpPr>
            <p:spPr bwMode="auto">
              <a:xfrm>
                <a:off x="1452538" y="1214422"/>
                <a:ext cx="390525" cy="36036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GB" b="1" dirty="0" smtClean="0"/>
                  <a:t>2</a:t>
                </a:r>
                <a:endParaRPr lang="en-GB" b="1" dirty="0"/>
              </a:p>
            </p:txBody>
          </p:sp>
          <p:cxnSp>
            <p:nvCxnSpPr>
              <p:cNvPr id="18" name="Curved Connector 17"/>
              <p:cNvCxnSpPr>
                <a:stCxn id="46" idx="6"/>
              </p:cNvCxnSpPr>
              <p:nvPr/>
            </p:nvCxnSpPr>
            <p:spPr>
              <a:xfrm>
                <a:off x="1843063" y="1394603"/>
                <a:ext cx="681045" cy="462761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4167182" y="1857364"/>
              <a:ext cx="857256" cy="642941"/>
              <a:chOff x="4167182" y="1857364"/>
              <a:chExt cx="857256" cy="642941"/>
            </a:xfrm>
          </p:grpSpPr>
          <p:sp>
            <p:nvSpPr>
              <p:cNvPr id="47" name="Oval 7"/>
              <p:cNvSpPr>
                <a:spLocks noChangeArrowheads="1"/>
              </p:cNvSpPr>
              <p:nvPr/>
            </p:nvSpPr>
            <p:spPr bwMode="auto">
              <a:xfrm>
                <a:off x="4167182" y="1857364"/>
                <a:ext cx="390525" cy="36036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GB" b="1" dirty="0" smtClean="0"/>
                  <a:t>2</a:t>
                </a:r>
                <a:endParaRPr lang="en-GB" b="1" dirty="0"/>
              </a:p>
            </p:txBody>
          </p:sp>
          <p:cxnSp>
            <p:nvCxnSpPr>
              <p:cNvPr id="20" name="Curved Connector 19"/>
              <p:cNvCxnSpPr/>
              <p:nvPr/>
            </p:nvCxnSpPr>
            <p:spPr>
              <a:xfrm rot="16200000" flipH="1">
                <a:off x="4549375" y="2025242"/>
                <a:ext cx="477043" cy="473083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0324" y="139700"/>
            <a:ext cx="6249998" cy="5847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 smtClean="0">
                <a:solidFill>
                  <a:srgbClr val="669900"/>
                </a:solidFill>
              </a:rPr>
              <a:t>Healthy Area Selection</a:t>
            </a:r>
            <a:endParaRPr lang="en-GB" sz="3200" dirty="0">
              <a:solidFill>
                <a:srgbClr val="669900"/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0" y="0"/>
            <a:ext cx="9906001" cy="6669088"/>
            <a:chOff x="0" y="0"/>
            <a:chExt cx="9906001" cy="6669088"/>
          </a:xfrm>
        </p:grpSpPr>
        <p:pic>
          <p:nvPicPr>
            <p:cNvPr id="29700" name="Picture 6" descr="Logo only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482013" y="6013450"/>
              <a:ext cx="1279525" cy="655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6167447" y="0"/>
              <a:ext cx="3738554" cy="1343025"/>
              <a:chOff x="4014" y="-104"/>
              <a:chExt cx="2306" cy="846"/>
            </a:xfrm>
          </p:grpSpPr>
          <p:pic>
            <p:nvPicPr>
              <p:cNvPr id="29702" name="Picture 4" descr="maple leaf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5287" y="-104"/>
                <a:ext cx="1033" cy="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03" name="Rectangle 2"/>
              <p:cNvSpPr>
                <a:spLocks noChangeArrowheads="1"/>
              </p:cNvSpPr>
              <p:nvPr/>
            </p:nvSpPr>
            <p:spPr bwMode="auto">
              <a:xfrm>
                <a:off x="4014" y="-24"/>
                <a:ext cx="1498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GB" sz="3200" b="1" i="1" dirty="0" err="1">
                    <a:solidFill>
                      <a:srgbClr val="669900"/>
                    </a:solidFill>
                  </a:rPr>
                  <a:t>WinDIAS</a:t>
                </a:r>
                <a:r>
                  <a:rPr lang="en-GB" sz="3200" b="1" i="1" dirty="0">
                    <a:solidFill>
                      <a:srgbClr val="669900"/>
                    </a:solidFill>
                  </a:rPr>
                  <a:t> 3</a:t>
                </a:r>
              </a:p>
            </p:txBody>
          </p:sp>
        </p:grpSp>
        <p:sp>
          <p:nvSpPr>
            <p:cNvPr id="29709" name="Line 13"/>
            <p:cNvSpPr>
              <a:spLocks noChangeShapeType="1"/>
            </p:cNvSpPr>
            <p:nvPr/>
          </p:nvSpPr>
          <p:spPr bwMode="auto">
            <a:xfrm flipV="1">
              <a:off x="0" y="714356"/>
              <a:ext cx="8353425" cy="0"/>
            </a:xfrm>
            <a:prstGeom prst="line">
              <a:avLst/>
            </a:prstGeom>
            <a:noFill/>
            <a:ln w="57150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0" y="1164134"/>
            <a:ext cx="24526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2800" dirty="0" smtClean="0">
              <a:solidFill>
                <a:srgbClr val="669900"/>
              </a:solidFill>
            </a:endParaRPr>
          </a:p>
          <a:p>
            <a:r>
              <a:rPr lang="ko-KR" altLang="en-US" sz="2800" dirty="0" smtClean="0">
                <a:solidFill>
                  <a:srgbClr val="669900"/>
                </a:solidFill>
              </a:rPr>
              <a:t>같은 동작을</a:t>
            </a:r>
            <a:endParaRPr lang="en-US" altLang="ko-KR" sz="2800" dirty="0" smtClean="0">
              <a:solidFill>
                <a:srgbClr val="669900"/>
              </a:solidFill>
            </a:endParaRPr>
          </a:p>
          <a:p>
            <a:r>
              <a:rPr lang="ko-KR" altLang="en-US" sz="2800" dirty="0" smtClean="0">
                <a:solidFill>
                  <a:srgbClr val="669900"/>
                </a:solidFill>
              </a:rPr>
              <a:t>여러 번 반복하여</a:t>
            </a:r>
            <a:endParaRPr lang="en-US" altLang="ko-KR" sz="2800" dirty="0" smtClean="0">
              <a:solidFill>
                <a:srgbClr val="669900"/>
              </a:solidFill>
            </a:endParaRPr>
          </a:p>
          <a:p>
            <a:r>
              <a:rPr lang="ko-KR" altLang="en-US" sz="2800" dirty="0" smtClean="0">
                <a:solidFill>
                  <a:srgbClr val="669900"/>
                </a:solidFill>
              </a:rPr>
              <a:t>이미지에 있는 건강한 부분이</a:t>
            </a:r>
            <a:endParaRPr lang="en-US" altLang="ko-KR" sz="2800" dirty="0" smtClean="0">
              <a:solidFill>
                <a:srgbClr val="669900"/>
              </a:solidFill>
            </a:endParaRPr>
          </a:p>
          <a:p>
            <a:r>
              <a:rPr lang="ko-KR" altLang="en-US" sz="2800" dirty="0" smtClean="0">
                <a:solidFill>
                  <a:srgbClr val="669900"/>
                </a:solidFill>
              </a:rPr>
              <a:t>모두 선택되도록</a:t>
            </a:r>
            <a:endParaRPr lang="en-US" altLang="ko-KR" sz="2800" dirty="0" smtClean="0">
              <a:solidFill>
                <a:srgbClr val="669900"/>
              </a:solidFill>
            </a:endParaRPr>
          </a:p>
          <a:p>
            <a:r>
              <a:rPr lang="ko-KR" altLang="en-US" sz="2800" dirty="0" smtClean="0">
                <a:solidFill>
                  <a:srgbClr val="669900"/>
                </a:solidFill>
              </a:rPr>
              <a:t>하십시오</a:t>
            </a:r>
            <a:r>
              <a:rPr lang="en-US" altLang="ko-KR" sz="2800" dirty="0" smtClean="0">
                <a:solidFill>
                  <a:srgbClr val="669900"/>
                </a:solidFill>
              </a:rPr>
              <a:t>.</a:t>
            </a:r>
            <a:endParaRPr lang="en-GB" sz="2800" dirty="0" smtClean="0">
              <a:solidFill>
                <a:srgbClr val="669900"/>
              </a:solidFill>
            </a:endParaRPr>
          </a:p>
          <a:p>
            <a:r>
              <a:rPr lang="ko-KR" altLang="en-US" sz="2800" dirty="0" smtClean="0">
                <a:solidFill>
                  <a:srgbClr val="669900"/>
                </a:solidFill>
              </a:rPr>
              <a:t>선택된 영역은</a:t>
            </a:r>
            <a:endParaRPr lang="en-US" altLang="ko-KR" sz="2800" dirty="0" smtClean="0">
              <a:solidFill>
                <a:srgbClr val="669900"/>
              </a:solidFill>
            </a:endParaRPr>
          </a:p>
          <a:p>
            <a:r>
              <a:rPr lang="ko-KR" altLang="en-US" sz="2800" dirty="0" err="1" smtClean="0">
                <a:solidFill>
                  <a:srgbClr val="669900"/>
                </a:solidFill>
              </a:rPr>
              <a:t>오버레이에</a:t>
            </a:r>
            <a:r>
              <a:rPr lang="ko-KR" altLang="en-US" sz="2800" dirty="0" smtClean="0">
                <a:solidFill>
                  <a:srgbClr val="669900"/>
                </a:solidFill>
              </a:rPr>
              <a:t> </a:t>
            </a:r>
            <a:endParaRPr lang="en-US" altLang="ko-KR" sz="2800" dirty="0" smtClean="0">
              <a:solidFill>
                <a:srgbClr val="669900"/>
              </a:solidFill>
            </a:endParaRPr>
          </a:p>
          <a:p>
            <a:r>
              <a:rPr lang="ko-KR" altLang="en-US" sz="2800" dirty="0" smtClean="0">
                <a:solidFill>
                  <a:srgbClr val="669900"/>
                </a:solidFill>
              </a:rPr>
              <a:t>할당 됩니다</a:t>
            </a:r>
            <a:r>
              <a:rPr lang="en-US" altLang="ko-KR" sz="2800" dirty="0" smtClean="0">
                <a:solidFill>
                  <a:srgbClr val="669900"/>
                </a:solidFill>
              </a:rPr>
              <a:t>. </a:t>
            </a:r>
            <a:endParaRPr lang="en-US" sz="2800" dirty="0">
              <a:solidFill>
                <a:srgbClr val="669900"/>
              </a:solidFill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452538" y="1127174"/>
            <a:ext cx="7027205" cy="5423676"/>
            <a:chOff x="1452538" y="1127174"/>
            <a:chExt cx="7027205" cy="5423676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381232" y="1127174"/>
              <a:ext cx="6098511" cy="5423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0" name="Group 29"/>
            <p:cNvGrpSpPr/>
            <p:nvPr/>
          </p:nvGrpSpPr>
          <p:grpSpPr>
            <a:xfrm>
              <a:off x="4167182" y="1857364"/>
              <a:ext cx="857256" cy="1285884"/>
              <a:chOff x="4167182" y="1857364"/>
              <a:chExt cx="857256" cy="1285884"/>
            </a:xfrm>
          </p:grpSpPr>
          <p:cxnSp>
            <p:nvCxnSpPr>
              <p:cNvPr id="32" name="Curved Connector 31"/>
              <p:cNvCxnSpPr/>
              <p:nvPr/>
            </p:nvCxnSpPr>
            <p:spPr>
              <a:xfrm rot="16200000" flipH="1">
                <a:off x="4238620" y="2428868"/>
                <a:ext cx="714380" cy="285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 7"/>
              <p:cNvSpPr>
                <a:spLocks noChangeArrowheads="1"/>
              </p:cNvSpPr>
              <p:nvPr/>
            </p:nvSpPr>
            <p:spPr bwMode="auto">
              <a:xfrm>
                <a:off x="4167182" y="1857364"/>
                <a:ext cx="390525" cy="36036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GB" b="1" dirty="0" smtClean="0"/>
                  <a:t>3</a:t>
                </a:r>
                <a:endParaRPr lang="en-GB" b="1" dirty="0"/>
              </a:p>
            </p:txBody>
          </p:sp>
          <p:cxnSp>
            <p:nvCxnSpPr>
              <p:cNvPr id="16" name="Curved Connector 31"/>
              <p:cNvCxnSpPr/>
              <p:nvPr/>
            </p:nvCxnSpPr>
            <p:spPr>
              <a:xfrm rot="16200000" flipH="1">
                <a:off x="3912393" y="2531269"/>
                <a:ext cx="947736" cy="27622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urved Connector 19"/>
              <p:cNvCxnSpPr/>
              <p:nvPr/>
            </p:nvCxnSpPr>
            <p:spPr>
              <a:xfrm rot="16200000" flipH="1">
                <a:off x="4549375" y="2025242"/>
                <a:ext cx="477043" cy="473083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/>
          </p:nvGrpSpPr>
          <p:grpSpPr>
            <a:xfrm>
              <a:off x="1452538" y="1214422"/>
              <a:ext cx="1428760" cy="642942"/>
              <a:chOff x="1452538" y="1214422"/>
              <a:chExt cx="1428760" cy="642942"/>
            </a:xfrm>
          </p:grpSpPr>
          <p:sp>
            <p:nvSpPr>
              <p:cNvPr id="46" name="Oval 7"/>
              <p:cNvSpPr>
                <a:spLocks noChangeArrowheads="1"/>
              </p:cNvSpPr>
              <p:nvPr/>
            </p:nvSpPr>
            <p:spPr bwMode="auto">
              <a:xfrm>
                <a:off x="1452538" y="1214422"/>
                <a:ext cx="390525" cy="36036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GB" b="1" dirty="0" smtClean="0"/>
                  <a:t>3</a:t>
                </a:r>
                <a:endParaRPr lang="en-GB" b="1" dirty="0"/>
              </a:p>
            </p:txBody>
          </p:sp>
          <p:cxnSp>
            <p:nvCxnSpPr>
              <p:cNvPr id="18" name="Curved Connector 17"/>
              <p:cNvCxnSpPr/>
              <p:nvPr/>
            </p:nvCxnSpPr>
            <p:spPr>
              <a:xfrm>
                <a:off x="1809728" y="1500174"/>
                <a:ext cx="714380" cy="357190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urved Connector 38"/>
              <p:cNvCxnSpPr/>
              <p:nvPr/>
            </p:nvCxnSpPr>
            <p:spPr>
              <a:xfrm>
                <a:off x="1881166" y="1428736"/>
                <a:ext cx="857256" cy="428628"/>
              </a:xfrm>
              <a:prstGeom prst="curvedConnector3">
                <a:avLst>
                  <a:gd name="adj1" fmla="val 79906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urved Connector 53"/>
              <p:cNvCxnSpPr/>
              <p:nvPr/>
            </p:nvCxnSpPr>
            <p:spPr>
              <a:xfrm>
                <a:off x="1809728" y="1285860"/>
                <a:ext cx="1071570" cy="571504"/>
              </a:xfrm>
              <a:prstGeom prst="curvedConnector3">
                <a:avLst>
                  <a:gd name="adj1" fmla="val 106623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0324" y="139700"/>
            <a:ext cx="6249998" cy="5847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 smtClean="0">
                <a:solidFill>
                  <a:srgbClr val="669900"/>
                </a:solidFill>
              </a:rPr>
              <a:t>Healthy Area Selection</a:t>
            </a:r>
            <a:endParaRPr lang="en-GB" sz="3200" dirty="0">
              <a:solidFill>
                <a:srgbClr val="669900"/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0" y="0"/>
            <a:ext cx="9906001" cy="6669088"/>
            <a:chOff x="0" y="0"/>
            <a:chExt cx="9906001" cy="6669088"/>
          </a:xfrm>
        </p:grpSpPr>
        <p:pic>
          <p:nvPicPr>
            <p:cNvPr id="29700" name="Picture 6" descr="Logo only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482013" y="6013450"/>
              <a:ext cx="1279525" cy="655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6167447" y="0"/>
              <a:ext cx="3738554" cy="1343025"/>
              <a:chOff x="4014" y="-104"/>
              <a:chExt cx="2306" cy="846"/>
            </a:xfrm>
          </p:grpSpPr>
          <p:pic>
            <p:nvPicPr>
              <p:cNvPr id="29702" name="Picture 4" descr="maple leaf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5287" y="-104"/>
                <a:ext cx="1033" cy="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03" name="Rectangle 2"/>
              <p:cNvSpPr>
                <a:spLocks noChangeArrowheads="1"/>
              </p:cNvSpPr>
              <p:nvPr/>
            </p:nvSpPr>
            <p:spPr bwMode="auto">
              <a:xfrm>
                <a:off x="4014" y="-24"/>
                <a:ext cx="1498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GB" sz="3200" b="1" i="1" dirty="0" err="1">
                    <a:solidFill>
                      <a:srgbClr val="669900"/>
                    </a:solidFill>
                  </a:rPr>
                  <a:t>WinDIAS</a:t>
                </a:r>
                <a:r>
                  <a:rPr lang="en-GB" sz="3200" b="1" i="1" dirty="0">
                    <a:solidFill>
                      <a:srgbClr val="669900"/>
                    </a:solidFill>
                  </a:rPr>
                  <a:t> 3</a:t>
                </a:r>
              </a:p>
            </p:txBody>
          </p:sp>
        </p:grpSp>
        <p:sp>
          <p:nvSpPr>
            <p:cNvPr id="29709" name="Line 13"/>
            <p:cNvSpPr>
              <a:spLocks noChangeShapeType="1"/>
            </p:cNvSpPr>
            <p:nvPr/>
          </p:nvSpPr>
          <p:spPr bwMode="auto">
            <a:xfrm flipV="1">
              <a:off x="0" y="714356"/>
              <a:ext cx="8353425" cy="0"/>
            </a:xfrm>
            <a:prstGeom prst="line">
              <a:avLst/>
            </a:prstGeom>
            <a:noFill/>
            <a:ln w="57150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0" y="1643050"/>
            <a:ext cx="23812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669900"/>
                </a:solidFill>
              </a:rPr>
              <a:t>색상과 이름이 </a:t>
            </a:r>
            <a:endParaRPr lang="en-US" altLang="ko-KR" sz="2800" dirty="0" smtClean="0">
              <a:solidFill>
                <a:srgbClr val="669900"/>
              </a:solidFill>
            </a:endParaRPr>
          </a:p>
          <a:p>
            <a:r>
              <a:rPr lang="ko-KR" altLang="en-US" sz="2800" dirty="0" smtClean="0">
                <a:solidFill>
                  <a:srgbClr val="669900"/>
                </a:solidFill>
              </a:rPr>
              <a:t>설정 될 수도 있습니다</a:t>
            </a:r>
            <a:r>
              <a:rPr lang="en-US" altLang="ko-KR" sz="2800" dirty="0" smtClean="0">
                <a:solidFill>
                  <a:srgbClr val="669900"/>
                </a:solidFill>
              </a:rPr>
              <a:t>. </a:t>
            </a:r>
          </a:p>
          <a:p>
            <a:r>
              <a:rPr lang="ko-KR" altLang="en-US" sz="2800" dirty="0" smtClean="0">
                <a:solidFill>
                  <a:srgbClr val="669900"/>
                </a:solidFill>
              </a:rPr>
              <a:t>이미지에는 파란색으로 건강한 잎의 부분을 표시하였습니다</a:t>
            </a:r>
            <a:r>
              <a:rPr lang="en-US" altLang="ko-KR" sz="2800" dirty="0" smtClean="0">
                <a:solidFill>
                  <a:srgbClr val="669900"/>
                </a:solidFill>
              </a:rPr>
              <a:t>.</a:t>
            </a:r>
            <a:endParaRPr lang="en-US" sz="2800" dirty="0">
              <a:solidFill>
                <a:srgbClr val="6699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452538" y="1071546"/>
            <a:ext cx="7094847" cy="5500726"/>
            <a:chOff x="1452538" y="1071546"/>
            <a:chExt cx="7094847" cy="5500726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381232" y="1071546"/>
              <a:ext cx="6166153" cy="5500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4" name="Group 29"/>
            <p:cNvGrpSpPr/>
            <p:nvPr/>
          </p:nvGrpSpPr>
          <p:grpSpPr>
            <a:xfrm>
              <a:off x="4167182" y="1857364"/>
              <a:ext cx="857256" cy="1285884"/>
              <a:chOff x="4167182" y="1857364"/>
              <a:chExt cx="857256" cy="1285884"/>
            </a:xfrm>
          </p:grpSpPr>
          <p:cxnSp>
            <p:nvCxnSpPr>
              <p:cNvPr id="32" name="Curved Connector 31"/>
              <p:cNvCxnSpPr/>
              <p:nvPr/>
            </p:nvCxnSpPr>
            <p:spPr>
              <a:xfrm rot="16200000" flipH="1">
                <a:off x="4238620" y="2428868"/>
                <a:ext cx="714380" cy="285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 7"/>
              <p:cNvSpPr>
                <a:spLocks noChangeArrowheads="1"/>
              </p:cNvSpPr>
              <p:nvPr/>
            </p:nvSpPr>
            <p:spPr bwMode="auto">
              <a:xfrm>
                <a:off x="4167182" y="1857364"/>
                <a:ext cx="390525" cy="36036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GB" b="1" dirty="0" smtClean="0"/>
                  <a:t>3</a:t>
                </a:r>
                <a:endParaRPr lang="en-GB" b="1" dirty="0"/>
              </a:p>
            </p:txBody>
          </p:sp>
          <p:cxnSp>
            <p:nvCxnSpPr>
              <p:cNvPr id="16" name="Curved Connector 31"/>
              <p:cNvCxnSpPr/>
              <p:nvPr/>
            </p:nvCxnSpPr>
            <p:spPr>
              <a:xfrm rot="16200000" flipH="1">
                <a:off x="3912393" y="2531269"/>
                <a:ext cx="947736" cy="27622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urved Connector 19"/>
              <p:cNvCxnSpPr/>
              <p:nvPr/>
            </p:nvCxnSpPr>
            <p:spPr>
              <a:xfrm rot="16200000" flipH="1">
                <a:off x="4549375" y="2025242"/>
                <a:ext cx="477043" cy="473083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60"/>
            <p:cNvGrpSpPr/>
            <p:nvPr/>
          </p:nvGrpSpPr>
          <p:grpSpPr>
            <a:xfrm>
              <a:off x="1452538" y="1214422"/>
              <a:ext cx="1428760" cy="642942"/>
              <a:chOff x="1452538" y="1214422"/>
              <a:chExt cx="1428760" cy="642942"/>
            </a:xfrm>
          </p:grpSpPr>
          <p:sp>
            <p:nvSpPr>
              <p:cNvPr id="46" name="Oval 7"/>
              <p:cNvSpPr>
                <a:spLocks noChangeArrowheads="1"/>
              </p:cNvSpPr>
              <p:nvPr/>
            </p:nvSpPr>
            <p:spPr bwMode="auto">
              <a:xfrm>
                <a:off x="1452538" y="1214422"/>
                <a:ext cx="390525" cy="36036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GB" b="1" dirty="0" smtClean="0"/>
                  <a:t>3</a:t>
                </a:r>
                <a:endParaRPr lang="en-GB" b="1" dirty="0"/>
              </a:p>
            </p:txBody>
          </p:sp>
          <p:cxnSp>
            <p:nvCxnSpPr>
              <p:cNvPr id="18" name="Curved Connector 17"/>
              <p:cNvCxnSpPr/>
              <p:nvPr/>
            </p:nvCxnSpPr>
            <p:spPr>
              <a:xfrm>
                <a:off x="1809728" y="1500174"/>
                <a:ext cx="714380" cy="357190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urved Connector 38"/>
              <p:cNvCxnSpPr/>
              <p:nvPr/>
            </p:nvCxnSpPr>
            <p:spPr>
              <a:xfrm>
                <a:off x="1881166" y="1428736"/>
                <a:ext cx="857256" cy="428628"/>
              </a:xfrm>
              <a:prstGeom prst="curvedConnector3">
                <a:avLst>
                  <a:gd name="adj1" fmla="val 79906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urved Connector 53"/>
              <p:cNvCxnSpPr/>
              <p:nvPr/>
            </p:nvCxnSpPr>
            <p:spPr>
              <a:xfrm>
                <a:off x="1809728" y="1285860"/>
                <a:ext cx="1071570" cy="571504"/>
              </a:xfrm>
              <a:prstGeom prst="curvedConnector3">
                <a:avLst>
                  <a:gd name="adj1" fmla="val 106623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0324" y="139700"/>
            <a:ext cx="6249998" cy="5847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 smtClean="0">
                <a:solidFill>
                  <a:srgbClr val="669900"/>
                </a:solidFill>
              </a:rPr>
              <a:t>Diseased Area Selection</a:t>
            </a:r>
            <a:endParaRPr lang="en-GB" sz="3200" dirty="0">
              <a:solidFill>
                <a:srgbClr val="669900"/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0" y="0"/>
            <a:ext cx="9906001" cy="6669088"/>
            <a:chOff x="0" y="0"/>
            <a:chExt cx="9906001" cy="6669088"/>
          </a:xfrm>
        </p:grpSpPr>
        <p:pic>
          <p:nvPicPr>
            <p:cNvPr id="29700" name="Picture 6" descr="Logo only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482013" y="6013450"/>
              <a:ext cx="1279525" cy="655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6167447" y="0"/>
              <a:ext cx="3738554" cy="1343025"/>
              <a:chOff x="4014" y="-104"/>
              <a:chExt cx="2306" cy="846"/>
            </a:xfrm>
          </p:grpSpPr>
          <p:pic>
            <p:nvPicPr>
              <p:cNvPr id="29702" name="Picture 4" descr="maple leaf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5287" y="-104"/>
                <a:ext cx="1033" cy="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03" name="Rectangle 2"/>
              <p:cNvSpPr>
                <a:spLocks noChangeArrowheads="1"/>
              </p:cNvSpPr>
              <p:nvPr/>
            </p:nvSpPr>
            <p:spPr bwMode="auto">
              <a:xfrm>
                <a:off x="4014" y="-24"/>
                <a:ext cx="1498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GB" sz="3200" b="1" i="1" dirty="0" err="1">
                    <a:solidFill>
                      <a:srgbClr val="669900"/>
                    </a:solidFill>
                  </a:rPr>
                  <a:t>WinDIAS</a:t>
                </a:r>
                <a:r>
                  <a:rPr lang="en-GB" sz="3200" b="1" i="1" dirty="0">
                    <a:solidFill>
                      <a:srgbClr val="669900"/>
                    </a:solidFill>
                  </a:rPr>
                  <a:t> 3</a:t>
                </a:r>
              </a:p>
            </p:txBody>
          </p:sp>
        </p:grpSp>
        <p:sp>
          <p:nvSpPr>
            <p:cNvPr id="29709" name="Line 13"/>
            <p:cNvSpPr>
              <a:spLocks noChangeShapeType="1"/>
            </p:cNvSpPr>
            <p:nvPr/>
          </p:nvSpPr>
          <p:spPr bwMode="auto">
            <a:xfrm flipV="1">
              <a:off x="0" y="714356"/>
              <a:ext cx="8353425" cy="0"/>
            </a:xfrm>
            <a:prstGeom prst="line">
              <a:avLst/>
            </a:prstGeom>
            <a:noFill/>
            <a:ln w="57150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0" y="1285860"/>
            <a:ext cx="22383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 smtClean="0">
                <a:solidFill>
                  <a:srgbClr val="669900"/>
                </a:solidFill>
              </a:rPr>
              <a:t>두번째</a:t>
            </a:r>
            <a:r>
              <a:rPr lang="ko-KR" altLang="en-US" sz="2800" dirty="0" smtClean="0">
                <a:solidFill>
                  <a:srgbClr val="669900"/>
                </a:solidFill>
              </a:rPr>
              <a:t> 팔레트를 </a:t>
            </a:r>
            <a:r>
              <a:rPr lang="ko-KR" altLang="en-US" sz="2800" dirty="0" err="1" smtClean="0">
                <a:solidFill>
                  <a:srgbClr val="669900"/>
                </a:solidFill>
              </a:rPr>
              <a:t>클릭한뒤</a:t>
            </a:r>
            <a:r>
              <a:rPr lang="ko-KR" altLang="en-US" sz="2800" dirty="0" smtClean="0">
                <a:solidFill>
                  <a:srgbClr val="669900"/>
                </a:solidFill>
              </a:rPr>
              <a:t> 질병에 걸린 </a:t>
            </a:r>
            <a:r>
              <a:rPr lang="ko-KR" altLang="en-US" sz="2800" dirty="0" err="1" smtClean="0">
                <a:solidFill>
                  <a:srgbClr val="669900"/>
                </a:solidFill>
              </a:rPr>
              <a:t>잎부분을</a:t>
            </a:r>
            <a:r>
              <a:rPr lang="ko-KR" altLang="en-US" sz="2800" dirty="0" smtClean="0">
                <a:solidFill>
                  <a:srgbClr val="669900"/>
                </a:solidFill>
              </a:rPr>
              <a:t> 선택합니다</a:t>
            </a:r>
            <a:r>
              <a:rPr lang="en-US" altLang="ko-KR" sz="2800" dirty="0" smtClean="0">
                <a:solidFill>
                  <a:srgbClr val="669900"/>
                </a:solidFill>
              </a:rPr>
              <a:t>. </a:t>
            </a:r>
            <a:r>
              <a:rPr lang="ko-KR" altLang="en-US" sz="2800" dirty="0" smtClean="0">
                <a:solidFill>
                  <a:srgbClr val="669900"/>
                </a:solidFill>
              </a:rPr>
              <a:t>확대기능을 사용하여 잎의 설정을 용의하게 합니다</a:t>
            </a:r>
            <a:r>
              <a:rPr lang="en-US" altLang="ko-KR" sz="2800" dirty="0" smtClean="0">
                <a:solidFill>
                  <a:srgbClr val="669900"/>
                </a:solidFill>
              </a:rPr>
              <a:t>. </a:t>
            </a:r>
            <a:endParaRPr lang="en-US" sz="2800" dirty="0">
              <a:solidFill>
                <a:srgbClr val="669900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809728" y="928670"/>
            <a:ext cx="6696836" cy="5630115"/>
            <a:chOff x="1809728" y="928670"/>
            <a:chExt cx="6696836" cy="5630115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362896" y="1084647"/>
              <a:ext cx="6143668" cy="5474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41" name="Group 40"/>
            <p:cNvGrpSpPr/>
            <p:nvPr/>
          </p:nvGrpSpPr>
          <p:grpSpPr>
            <a:xfrm>
              <a:off x="1809728" y="928670"/>
              <a:ext cx="642942" cy="1357322"/>
              <a:chOff x="1809728" y="928670"/>
              <a:chExt cx="642942" cy="1357322"/>
            </a:xfrm>
          </p:grpSpPr>
          <p:sp>
            <p:nvSpPr>
              <p:cNvPr id="46" name="Oval 7"/>
              <p:cNvSpPr>
                <a:spLocks noChangeArrowheads="1"/>
              </p:cNvSpPr>
              <p:nvPr/>
            </p:nvSpPr>
            <p:spPr bwMode="auto">
              <a:xfrm>
                <a:off x="1809728" y="928670"/>
                <a:ext cx="390525" cy="36036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GB" b="1" dirty="0" smtClean="0"/>
                  <a:t>4</a:t>
                </a:r>
                <a:endParaRPr lang="en-GB" b="1" dirty="0"/>
              </a:p>
            </p:txBody>
          </p:sp>
          <p:cxnSp>
            <p:nvCxnSpPr>
              <p:cNvPr id="54" name="Curved Connector 53"/>
              <p:cNvCxnSpPr>
                <a:stCxn id="46" idx="5"/>
              </p:cNvCxnSpPr>
              <p:nvPr/>
            </p:nvCxnSpPr>
            <p:spPr>
              <a:xfrm rot="16200000" flipH="1">
                <a:off x="1772999" y="1606321"/>
                <a:ext cx="1049734" cy="309608"/>
              </a:xfrm>
              <a:prstGeom prst="curvedConnector3">
                <a:avLst>
                  <a:gd name="adj1" fmla="val 100474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>
              <a:off x="4881562" y="2500306"/>
              <a:ext cx="928694" cy="1143008"/>
              <a:chOff x="4881562" y="2500306"/>
              <a:chExt cx="928694" cy="1143008"/>
            </a:xfrm>
          </p:grpSpPr>
          <p:sp>
            <p:nvSpPr>
              <p:cNvPr id="47" name="Oval 7"/>
              <p:cNvSpPr>
                <a:spLocks noChangeArrowheads="1"/>
              </p:cNvSpPr>
              <p:nvPr/>
            </p:nvSpPr>
            <p:spPr bwMode="auto">
              <a:xfrm>
                <a:off x="4881562" y="2500306"/>
                <a:ext cx="390525" cy="36036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GB" b="1" dirty="0" smtClean="0"/>
                  <a:t>4</a:t>
                </a:r>
                <a:endParaRPr lang="en-GB" b="1" dirty="0"/>
              </a:p>
            </p:txBody>
          </p:sp>
          <p:cxnSp>
            <p:nvCxnSpPr>
              <p:cNvPr id="20" name="Curved Connector 19"/>
              <p:cNvCxnSpPr/>
              <p:nvPr/>
            </p:nvCxnSpPr>
            <p:spPr>
              <a:xfrm rot="16200000" flipH="1">
                <a:off x="5024438" y="2857496"/>
                <a:ext cx="785818" cy="785818"/>
              </a:xfrm>
              <a:prstGeom prst="curvedConnector3">
                <a:avLst>
                  <a:gd name="adj1" fmla="val 98938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TextBox 42"/>
          <p:cNvSpPr txBox="1"/>
          <p:nvPr/>
        </p:nvSpPr>
        <p:spPr>
          <a:xfrm>
            <a:off x="2809860" y="714356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ZOOM to area of interest</a:t>
            </a:r>
            <a:endParaRPr lang="en-US" dirty="0"/>
          </a:p>
        </p:txBody>
      </p:sp>
      <p:cxnSp>
        <p:nvCxnSpPr>
          <p:cNvPr id="44" name="Shape 43"/>
          <p:cNvCxnSpPr>
            <a:stCxn id="43" idx="3"/>
          </p:cNvCxnSpPr>
          <p:nvPr/>
        </p:nvCxnSpPr>
        <p:spPr>
          <a:xfrm>
            <a:off x="5524504" y="899022"/>
            <a:ext cx="71438" cy="672590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0324" y="139700"/>
            <a:ext cx="6249998" cy="5847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 smtClean="0">
                <a:solidFill>
                  <a:srgbClr val="669900"/>
                </a:solidFill>
              </a:rPr>
              <a:t>Diseased Area Selection</a:t>
            </a:r>
            <a:endParaRPr lang="en-GB" sz="3200" dirty="0">
              <a:solidFill>
                <a:srgbClr val="669900"/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0" y="0"/>
            <a:ext cx="9906001" cy="6669088"/>
            <a:chOff x="0" y="0"/>
            <a:chExt cx="9906001" cy="6669088"/>
          </a:xfrm>
        </p:grpSpPr>
        <p:pic>
          <p:nvPicPr>
            <p:cNvPr id="29700" name="Picture 6" descr="Logo only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482013" y="6013450"/>
              <a:ext cx="1279525" cy="655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6167447" y="0"/>
              <a:ext cx="3738554" cy="1343025"/>
              <a:chOff x="4014" y="-104"/>
              <a:chExt cx="2306" cy="846"/>
            </a:xfrm>
          </p:grpSpPr>
          <p:pic>
            <p:nvPicPr>
              <p:cNvPr id="29702" name="Picture 4" descr="maple leaf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5287" y="-104"/>
                <a:ext cx="1033" cy="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03" name="Rectangle 2"/>
              <p:cNvSpPr>
                <a:spLocks noChangeArrowheads="1"/>
              </p:cNvSpPr>
              <p:nvPr/>
            </p:nvSpPr>
            <p:spPr bwMode="auto">
              <a:xfrm>
                <a:off x="4014" y="-24"/>
                <a:ext cx="1498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GB" sz="3200" b="1" i="1" dirty="0" err="1">
                    <a:solidFill>
                      <a:srgbClr val="669900"/>
                    </a:solidFill>
                  </a:rPr>
                  <a:t>WinDIAS</a:t>
                </a:r>
                <a:r>
                  <a:rPr lang="en-GB" sz="3200" b="1" i="1" dirty="0">
                    <a:solidFill>
                      <a:srgbClr val="669900"/>
                    </a:solidFill>
                  </a:rPr>
                  <a:t> 3</a:t>
                </a:r>
              </a:p>
            </p:txBody>
          </p:sp>
        </p:grpSp>
        <p:sp>
          <p:nvSpPr>
            <p:cNvPr id="29709" name="Line 13"/>
            <p:cNvSpPr>
              <a:spLocks noChangeShapeType="1"/>
            </p:cNvSpPr>
            <p:nvPr/>
          </p:nvSpPr>
          <p:spPr bwMode="auto">
            <a:xfrm flipV="1">
              <a:off x="0" y="714356"/>
              <a:ext cx="8353425" cy="0"/>
            </a:xfrm>
            <a:prstGeom prst="line">
              <a:avLst/>
            </a:prstGeom>
            <a:noFill/>
            <a:ln w="57150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0" y="1643050"/>
            <a:ext cx="22383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669900"/>
                </a:solidFill>
              </a:rPr>
              <a:t>같은 과정을 반복하여 </a:t>
            </a:r>
            <a:endParaRPr lang="en-US" altLang="ko-KR" sz="2800" dirty="0" smtClean="0">
              <a:solidFill>
                <a:srgbClr val="669900"/>
              </a:solidFill>
            </a:endParaRPr>
          </a:p>
          <a:p>
            <a:r>
              <a:rPr lang="ko-KR" altLang="en-US" sz="2800" dirty="0" smtClean="0">
                <a:solidFill>
                  <a:srgbClr val="669900"/>
                </a:solidFill>
              </a:rPr>
              <a:t>질병이 든 </a:t>
            </a:r>
            <a:endParaRPr lang="en-US" altLang="ko-KR" sz="2800" dirty="0" smtClean="0">
              <a:solidFill>
                <a:srgbClr val="669900"/>
              </a:solidFill>
            </a:endParaRPr>
          </a:p>
          <a:p>
            <a:r>
              <a:rPr lang="ko-KR" altLang="en-US" sz="2800" dirty="0" smtClean="0">
                <a:solidFill>
                  <a:srgbClr val="669900"/>
                </a:solidFill>
              </a:rPr>
              <a:t>잎 부분이 모두 선택 될</a:t>
            </a:r>
            <a:endParaRPr lang="en-US" altLang="ko-KR" sz="2800" dirty="0" smtClean="0">
              <a:solidFill>
                <a:srgbClr val="669900"/>
              </a:solidFill>
            </a:endParaRPr>
          </a:p>
          <a:p>
            <a:r>
              <a:rPr lang="ko-KR" altLang="en-US" sz="2800" dirty="0" smtClean="0">
                <a:solidFill>
                  <a:srgbClr val="669900"/>
                </a:solidFill>
              </a:rPr>
              <a:t>수 있도록 합니다</a:t>
            </a:r>
            <a:r>
              <a:rPr lang="en-US" altLang="ko-KR" sz="2800" dirty="0" smtClean="0">
                <a:solidFill>
                  <a:srgbClr val="669900"/>
                </a:solidFill>
              </a:rPr>
              <a:t>. </a:t>
            </a:r>
            <a:endParaRPr lang="en-US" sz="2800" dirty="0">
              <a:solidFill>
                <a:srgbClr val="669900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381232" y="1071546"/>
            <a:ext cx="6120576" cy="5486181"/>
            <a:chOff x="2381232" y="1071546"/>
            <a:chExt cx="6120576" cy="5486181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381232" y="1071546"/>
              <a:ext cx="6120576" cy="5486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6" name="Group 39"/>
            <p:cNvGrpSpPr/>
            <p:nvPr/>
          </p:nvGrpSpPr>
          <p:grpSpPr>
            <a:xfrm>
              <a:off x="6453198" y="2000240"/>
              <a:ext cx="890591" cy="1428760"/>
              <a:chOff x="4381496" y="2500306"/>
              <a:chExt cx="890591" cy="1428760"/>
            </a:xfrm>
          </p:grpSpPr>
          <p:sp>
            <p:nvSpPr>
              <p:cNvPr id="47" name="Oval 7"/>
              <p:cNvSpPr>
                <a:spLocks noChangeArrowheads="1"/>
              </p:cNvSpPr>
              <p:nvPr/>
            </p:nvSpPr>
            <p:spPr bwMode="auto">
              <a:xfrm>
                <a:off x="4881562" y="2500306"/>
                <a:ext cx="390525" cy="36036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GB" b="1" dirty="0" smtClean="0"/>
                  <a:t>4</a:t>
                </a:r>
                <a:endParaRPr lang="en-GB" b="1" dirty="0"/>
              </a:p>
            </p:txBody>
          </p:sp>
          <p:cxnSp>
            <p:nvCxnSpPr>
              <p:cNvPr id="20" name="Curved Connector 19"/>
              <p:cNvCxnSpPr/>
              <p:nvPr/>
            </p:nvCxnSpPr>
            <p:spPr>
              <a:xfrm rot="5400000">
                <a:off x="4167182" y="3071810"/>
                <a:ext cx="1071570" cy="64294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Curved Connector 20"/>
            <p:cNvCxnSpPr/>
            <p:nvPr/>
          </p:nvCxnSpPr>
          <p:spPr>
            <a:xfrm rot="10800000" flipV="1">
              <a:off x="5667380" y="2143116"/>
              <a:ext cx="1285884" cy="500066"/>
            </a:xfrm>
            <a:prstGeom prst="curvedConnector3">
              <a:avLst>
                <a:gd name="adj1" fmla="val 95192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1881166" y="928670"/>
            <a:ext cx="785818" cy="1357322"/>
            <a:chOff x="1881166" y="928670"/>
            <a:chExt cx="785818" cy="1357322"/>
          </a:xfrm>
        </p:grpSpPr>
        <p:grpSp>
          <p:nvGrpSpPr>
            <p:cNvPr id="5" name="Group 40"/>
            <p:cNvGrpSpPr/>
            <p:nvPr/>
          </p:nvGrpSpPr>
          <p:grpSpPr>
            <a:xfrm>
              <a:off x="1881166" y="928670"/>
              <a:ext cx="642942" cy="1357322"/>
              <a:chOff x="1809728" y="928670"/>
              <a:chExt cx="642942" cy="1357322"/>
            </a:xfrm>
          </p:grpSpPr>
          <p:sp>
            <p:nvSpPr>
              <p:cNvPr id="46" name="Oval 7"/>
              <p:cNvSpPr>
                <a:spLocks noChangeArrowheads="1"/>
              </p:cNvSpPr>
              <p:nvPr/>
            </p:nvSpPr>
            <p:spPr bwMode="auto">
              <a:xfrm>
                <a:off x="1809728" y="928670"/>
                <a:ext cx="390525" cy="36036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GB" b="1" dirty="0" smtClean="0"/>
                  <a:t>4</a:t>
                </a:r>
                <a:endParaRPr lang="en-GB" b="1" dirty="0"/>
              </a:p>
            </p:txBody>
          </p:sp>
          <p:cxnSp>
            <p:nvCxnSpPr>
              <p:cNvPr id="54" name="Curved Connector 53"/>
              <p:cNvCxnSpPr/>
              <p:nvPr/>
            </p:nvCxnSpPr>
            <p:spPr>
              <a:xfrm rot="16200000" flipH="1">
                <a:off x="1702571" y="1535893"/>
                <a:ext cx="1000132" cy="500066"/>
              </a:xfrm>
              <a:prstGeom prst="curvedConnector3">
                <a:avLst>
                  <a:gd name="adj1" fmla="val 97850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Curved Connector 26"/>
            <p:cNvCxnSpPr/>
            <p:nvPr/>
          </p:nvCxnSpPr>
          <p:spPr>
            <a:xfrm rot="16200000" flipH="1">
              <a:off x="1952604" y="1500174"/>
              <a:ext cx="1000132" cy="428628"/>
            </a:xfrm>
            <a:prstGeom prst="curvedConnector3">
              <a:avLst>
                <a:gd name="adj1" fmla="val 81615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2809860" y="714356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ZOOM to area of interest</a:t>
            </a:r>
            <a:endParaRPr lang="en-US" dirty="0"/>
          </a:p>
        </p:txBody>
      </p:sp>
      <p:cxnSp>
        <p:nvCxnSpPr>
          <p:cNvPr id="36" name="Shape 35"/>
          <p:cNvCxnSpPr>
            <a:stCxn id="34" idx="3"/>
          </p:cNvCxnSpPr>
          <p:nvPr/>
        </p:nvCxnSpPr>
        <p:spPr>
          <a:xfrm>
            <a:off x="5524504" y="899022"/>
            <a:ext cx="71438" cy="672590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0324" y="139700"/>
            <a:ext cx="6249998" cy="5847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 smtClean="0">
                <a:solidFill>
                  <a:srgbClr val="669900"/>
                </a:solidFill>
              </a:rPr>
              <a:t>Diseased Area Selection</a:t>
            </a:r>
            <a:endParaRPr lang="en-GB" sz="3200" dirty="0">
              <a:solidFill>
                <a:srgbClr val="669900"/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0" y="0"/>
            <a:ext cx="9906001" cy="6669088"/>
            <a:chOff x="0" y="0"/>
            <a:chExt cx="9906001" cy="6669088"/>
          </a:xfrm>
        </p:grpSpPr>
        <p:pic>
          <p:nvPicPr>
            <p:cNvPr id="29700" name="Picture 6" descr="Logo only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482013" y="6013450"/>
              <a:ext cx="1279525" cy="655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6167447" y="0"/>
              <a:ext cx="3738554" cy="1343025"/>
              <a:chOff x="4014" y="-104"/>
              <a:chExt cx="2306" cy="846"/>
            </a:xfrm>
          </p:grpSpPr>
          <p:pic>
            <p:nvPicPr>
              <p:cNvPr id="29702" name="Picture 4" descr="maple leaf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5287" y="-104"/>
                <a:ext cx="1033" cy="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03" name="Rectangle 2"/>
              <p:cNvSpPr>
                <a:spLocks noChangeArrowheads="1"/>
              </p:cNvSpPr>
              <p:nvPr/>
            </p:nvSpPr>
            <p:spPr bwMode="auto">
              <a:xfrm>
                <a:off x="4014" y="-24"/>
                <a:ext cx="1498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GB" sz="3200" b="1" i="1" dirty="0" err="1">
                    <a:solidFill>
                      <a:srgbClr val="669900"/>
                    </a:solidFill>
                  </a:rPr>
                  <a:t>WinDIAS</a:t>
                </a:r>
                <a:r>
                  <a:rPr lang="en-GB" sz="3200" b="1" i="1" dirty="0">
                    <a:solidFill>
                      <a:srgbClr val="669900"/>
                    </a:solidFill>
                  </a:rPr>
                  <a:t> 3</a:t>
                </a:r>
              </a:p>
            </p:txBody>
          </p:sp>
        </p:grpSp>
        <p:sp>
          <p:nvSpPr>
            <p:cNvPr id="29709" name="Line 13"/>
            <p:cNvSpPr>
              <a:spLocks noChangeShapeType="1"/>
            </p:cNvSpPr>
            <p:nvPr/>
          </p:nvSpPr>
          <p:spPr bwMode="auto">
            <a:xfrm flipV="1">
              <a:off x="0" y="714356"/>
              <a:ext cx="8353425" cy="0"/>
            </a:xfrm>
            <a:prstGeom prst="line">
              <a:avLst/>
            </a:prstGeom>
            <a:noFill/>
            <a:ln w="57150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881166" y="1000108"/>
            <a:ext cx="6643734" cy="5552120"/>
            <a:chOff x="1881166" y="1000108"/>
            <a:chExt cx="6643734" cy="5552120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381232" y="1071546"/>
              <a:ext cx="6143668" cy="5480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6" name="Group 25"/>
            <p:cNvGrpSpPr/>
            <p:nvPr/>
          </p:nvGrpSpPr>
          <p:grpSpPr>
            <a:xfrm>
              <a:off x="1881166" y="1000108"/>
              <a:ext cx="857256" cy="1357322"/>
              <a:chOff x="1881166" y="1000108"/>
              <a:chExt cx="857256" cy="1357322"/>
            </a:xfrm>
          </p:grpSpPr>
          <p:sp>
            <p:nvSpPr>
              <p:cNvPr id="46" name="Oval 7"/>
              <p:cNvSpPr>
                <a:spLocks noChangeArrowheads="1"/>
              </p:cNvSpPr>
              <p:nvPr/>
            </p:nvSpPr>
            <p:spPr bwMode="auto">
              <a:xfrm>
                <a:off x="1881166" y="1000108"/>
                <a:ext cx="390525" cy="36036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GB" b="1" dirty="0" smtClean="0"/>
                  <a:t>4</a:t>
                </a:r>
                <a:endParaRPr lang="en-GB" b="1" dirty="0"/>
              </a:p>
            </p:txBody>
          </p:sp>
          <p:cxnSp>
            <p:nvCxnSpPr>
              <p:cNvPr id="54" name="Curved Connector 53"/>
              <p:cNvCxnSpPr/>
              <p:nvPr/>
            </p:nvCxnSpPr>
            <p:spPr>
              <a:xfrm rot="16200000" flipH="1">
                <a:off x="1845447" y="1607331"/>
                <a:ext cx="1000132" cy="500066"/>
              </a:xfrm>
              <a:prstGeom prst="curvedConnector3">
                <a:avLst>
                  <a:gd name="adj1" fmla="val 97850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urved Connector 26"/>
              <p:cNvCxnSpPr/>
              <p:nvPr/>
            </p:nvCxnSpPr>
            <p:spPr>
              <a:xfrm rot="16200000" flipH="1">
                <a:off x="1988323" y="1535893"/>
                <a:ext cx="928694" cy="571504"/>
              </a:xfrm>
              <a:prstGeom prst="curvedConnector3">
                <a:avLst>
                  <a:gd name="adj1" fmla="val 72085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>
              <a:off x="5595942" y="2071678"/>
              <a:ext cx="1747847" cy="1071570"/>
              <a:chOff x="5595942" y="2071678"/>
              <a:chExt cx="1747847" cy="1071570"/>
            </a:xfrm>
          </p:grpSpPr>
          <p:sp>
            <p:nvSpPr>
              <p:cNvPr id="47" name="Oval 7"/>
              <p:cNvSpPr>
                <a:spLocks noChangeArrowheads="1"/>
              </p:cNvSpPr>
              <p:nvPr/>
            </p:nvSpPr>
            <p:spPr bwMode="auto">
              <a:xfrm>
                <a:off x="6953264" y="2071678"/>
                <a:ext cx="390525" cy="36036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GB" b="1" dirty="0" smtClean="0"/>
                  <a:t>4</a:t>
                </a:r>
                <a:endParaRPr lang="en-GB" b="1" dirty="0"/>
              </a:p>
            </p:txBody>
          </p:sp>
          <p:cxnSp>
            <p:nvCxnSpPr>
              <p:cNvPr id="21" name="Curved Connector 20"/>
              <p:cNvCxnSpPr/>
              <p:nvPr/>
            </p:nvCxnSpPr>
            <p:spPr>
              <a:xfrm rot="10800000" flipV="1">
                <a:off x="5595942" y="2133376"/>
                <a:ext cx="1405740" cy="152616"/>
              </a:xfrm>
              <a:prstGeom prst="curvedConnector3">
                <a:avLst>
                  <a:gd name="adj1" fmla="val 100458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urved Connector 19"/>
              <p:cNvCxnSpPr/>
              <p:nvPr/>
            </p:nvCxnSpPr>
            <p:spPr>
              <a:xfrm rot="10800000" flipV="1">
                <a:off x="5810256" y="2357430"/>
                <a:ext cx="1143008" cy="785818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" name="Rectangle 38"/>
          <p:cNvSpPr/>
          <p:nvPr/>
        </p:nvSpPr>
        <p:spPr>
          <a:xfrm>
            <a:off x="0" y="1428736"/>
            <a:ext cx="245267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 smtClean="0">
                <a:solidFill>
                  <a:srgbClr val="669900"/>
                </a:solidFill>
              </a:rPr>
              <a:t>각각의 </a:t>
            </a:r>
            <a:endParaRPr lang="en-US" altLang="ko-KR" sz="2800" dirty="0" smtClean="0">
              <a:solidFill>
                <a:srgbClr val="669900"/>
              </a:solidFill>
            </a:endParaRPr>
          </a:p>
          <a:p>
            <a:r>
              <a:rPr lang="ko-KR" altLang="en-US" sz="2800" dirty="0" smtClean="0">
                <a:solidFill>
                  <a:srgbClr val="669900"/>
                </a:solidFill>
              </a:rPr>
              <a:t>설정 범위는 </a:t>
            </a:r>
            <a:endParaRPr lang="en-US" altLang="ko-KR" sz="2800" dirty="0" smtClean="0">
              <a:solidFill>
                <a:srgbClr val="669900"/>
              </a:solidFill>
            </a:endParaRPr>
          </a:p>
          <a:p>
            <a:r>
              <a:rPr lang="ko-KR" altLang="en-US" sz="2800" dirty="0" smtClean="0">
                <a:solidFill>
                  <a:srgbClr val="669900"/>
                </a:solidFill>
              </a:rPr>
              <a:t>최대 </a:t>
            </a:r>
            <a:r>
              <a:rPr lang="en-US" altLang="ko-KR" sz="2800" dirty="0" smtClean="0">
                <a:solidFill>
                  <a:srgbClr val="669900"/>
                </a:solidFill>
              </a:rPr>
              <a:t>10</a:t>
            </a:r>
            <a:r>
              <a:rPr lang="ko-KR" altLang="en-US" sz="2800" dirty="0" smtClean="0">
                <a:solidFill>
                  <a:srgbClr val="669900"/>
                </a:solidFill>
              </a:rPr>
              <a:t>가지의 </a:t>
            </a:r>
            <a:endParaRPr lang="en-US" altLang="ko-KR" sz="2800" dirty="0" smtClean="0">
              <a:solidFill>
                <a:srgbClr val="669900"/>
              </a:solidFill>
            </a:endParaRPr>
          </a:p>
          <a:p>
            <a:r>
              <a:rPr lang="ko-KR" altLang="en-US" sz="2800" dirty="0" smtClean="0">
                <a:solidFill>
                  <a:srgbClr val="669900"/>
                </a:solidFill>
              </a:rPr>
              <a:t>색상을 구분</a:t>
            </a:r>
            <a:endParaRPr lang="en-US" altLang="ko-KR" sz="2800" dirty="0" smtClean="0">
              <a:solidFill>
                <a:srgbClr val="669900"/>
              </a:solidFill>
            </a:endParaRPr>
          </a:p>
          <a:p>
            <a:r>
              <a:rPr lang="ko-KR" altLang="en-US" sz="2800" dirty="0" smtClean="0">
                <a:solidFill>
                  <a:srgbClr val="669900"/>
                </a:solidFill>
              </a:rPr>
              <a:t>할 수 있습니다</a:t>
            </a:r>
            <a:r>
              <a:rPr lang="en-US" altLang="ko-KR" sz="2800" dirty="0" smtClean="0">
                <a:solidFill>
                  <a:srgbClr val="669900"/>
                </a:solidFill>
              </a:rPr>
              <a:t>. </a:t>
            </a:r>
            <a:endParaRPr lang="en-US" sz="2800" dirty="0">
              <a:solidFill>
                <a:srgbClr val="66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0324" y="139700"/>
            <a:ext cx="6249998" cy="5847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 smtClean="0">
                <a:solidFill>
                  <a:srgbClr val="669900"/>
                </a:solidFill>
              </a:rPr>
              <a:t>Additional Diseased Area</a:t>
            </a:r>
            <a:endParaRPr lang="en-GB" sz="3200" dirty="0">
              <a:solidFill>
                <a:srgbClr val="669900"/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0" y="0"/>
            <a:ext cx="9906001" cy="6669088"/>
            <a:chOff x="0" y="0"/>
            <a:chExt cx="9906001" cy="6669088"/>
          </a:xfrm>
        </p:grpSpPr>
        <p:pic>
          <p:nvPicPr>
            <p:cNvPr id="29700" name="Picture 6" descr="Logo only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482013" y="6013450"/>
              <a:ext cx="1279525" cy="655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6167447" y="0"/>
              <a:ext cx="3738554" cy="1343025"/>
              <a:chOff x="4014" y="-104"/>
              <a:chExt cx="2306" cy="846"/>
            </a:xfrm>
          </p:grpSpPr>
          <p:pic>
            <p:nvPicPr>
              <p:cNvPr id="29702" name="Picture 4" descr="maple leaf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5287" y="-104"/>
                <a:ext cx="1033" cy="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03" name="Rectangle 2"/>
              <p:cNvSpPr>
                <a:spLocks noChangeArrowheads="1"/>
              </p:cNvSpPr>
              <p:nvPr/>
            </p:nvSpPr>
            <p:spPr bwMode="auto">
              <a:xfrm>
                <a:off x="4014" y="-24"/>
                <a:ext cx="1498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GB" sz="3200" b="1" i="1" dirty="0" err="1">
                    <a:solidFill>
                      <a:srgbClr val="669900"/>
                    </a:solidFill>
                  </a:rPr>
                  <a:t>WinDIAS</a:t>
                </a:r>
                <a:r>
                  <a:rPr lang="en-GB" sz="3200" b="1" i="1" dirty="0">
                    <a:solidFill>
                      <a:srgbClr val="669900"/>
                    </a:solidFill>
                  </a:rPr>
                  <a:t> 3</a:t>
                </a:r>
              </a:p>
            </p:txBody>
          </p:sp>
        </p:grpSp>
        <p:sp>
          <p:nvSpPr>
            <p:cNvPr id="29709" name="Line 13"/>
            <p:cNvSpPr>
              <a:spLocks noChangeShapeType="1"/>
            </p:cNvSpPr>
            <p:nvPr/>
          </p:nvSpPr>
          <p:spPr bwMode="auto">
            <a:xfrm flipV="1">
              <a:off x="0" y="714356"/>
              <a:ext cx="8353425" cy="0"/>
            </a:xfrm>
            <a:prstGeom prst="line">
              <a:avLst/>
            </a:prstGeom>
            <a:noFill/>
            <a:ln w="57150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" name="Oval 7"/>
          <p:cNvSpPr>
            <a:spLocks noChangeArrowheads="1"/>
          </p:cNvSpPr>
          <p:nvPr/>
        </p:nvSpPr>
        <p:spPr bwMode="auto">
          <a:xfrm>
            <a:off x="1595414" y="1214422"/>
            <a:ext cx="390525" cy="36036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1" dirty="0" smtClean="0"/>
              <a:t>5</a:t>
            </a:r>
            <a:endParaRPr lang="en-GB" b="1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81232" y="1071546"/>
            <a:ext cx="6121749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7" name="Curved Connector 26"/>
          <p:cNvCxnSpPr/>
          <p:nvPr/>
        </p:nvCxnSpPr>
        <p:spPr>
          <a:xfrm rot="16200000" flipH="1">
            <a:off x="1666852" y="1785926"/>
            <a:ext cx="1143008" cy="571504"/>
          </a:xfrm>
          <a:prstGeom prst="curvedConnector3">
            <a:avLst>
              <a:gd name="adj1" fmla="val 97103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46" idx="4"/>
          </p:cNvCxnSpPr>
          <p:nvPr/>
        </p:nvCxnSpPr>
        <p:spPr>
          <a:xfrm rot="16200000" flipH="1">
            <a:off x="1658912" y="1706548"/>
            <a:ext cx="1139836" cy="876307"/>
          </a:xfrm>
          <a:prstGeom prst="curvedConnector3">
            <a:avLst>
              <a:gd name="adj1" fmla="val 113728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36"/>
          <p:cNvGrpSpPr/>
          <p:nvPr/>
        </p:nvGrpSpPr>
        <p:grpSpPr>
          <a:xfrm>
            <a:off x="5453066" y="2643182"/>
            <a:ext cx="1747847" cy="1071570"/>
            <a:chOff x="5595942" y="2071678"/>
            <a:chExt cx="1747847" cy="1071570"/>
          </a:xfrm>
        </p:grpSpPr>
        <p:sp>
          <p:nvSpPr>
            <p:cNvPr id="47" name="Oval 7"/>
            <p:cNvSpPr>
              <a:spLocks noChangeArrowheads="1"/>
            </p:cNvSpPr>
            <p:nvPr/>
          </p:nvSpPr>
          <p:spPr bwMode="auto">
            <a:xfrm>
              <a:off x="6953264" y="2071678"/>
              <a:ext cx="390525" cy="360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b="1" dirty="0" smtClean="0"/>
                <a:t>5</a:t>
              </a:r>
              <a:endParaRPr lang="en-GB" b="1" dirty="0"/>
            </a:p>
          </p:txBody>
        </p:sp>
        <p:cxnSp>
          <p:nvCxnSpPr>
            <p:cNvPr id="21" name="Curved Connector 20"/>
            <p:cNvCxnSpPr/>
            <p:nvPr/>
          </p:nvCxnSpPr>
          <p:spPr>
            <a:xfrm rot="10800000" flipV="1">
              <a:off x="5595942" y="2133376"/>
              <a:ext cx="1405740" cy="152616"/>
            </a:xfrm>
            <a:prstGeom prst="curvedConnector3">
              <a:avLst>
                <a:gd name="adj1" fmla="val 100458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urved Connector 19"/>
            <p:cNvCxnSpPr/>
            <p:nvPr/>
          </p:nvCxnSpPr>
          <p:spPr>
            <a:xfrm rot="10800000" flipV="1">
              <a:off x="5810256" y="2357430"/>
              <a:ext cx="1143008" cy="785818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0" y="2214554"/>
            <a:ext cx="23812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669900"/>
                </a:solidFill>
              </a:rPr>
              <a:t>또 다른 </a:t>
            </a:r>
            <a:endParaRPr lang="en-US" altLang="ko-KR" sz="2800" dirty="0" smtClean="0">
              <a:solidFill>
                <a:srgbClr val="669900"/>
              </a:solidFill>
            </a:endParaRPr>
          </a:p>
          <a:p>
            <a:r>
              <a:rPr lang="ko-KR" altLang="en-US" sz="2800" dirty="0" smtClean="0">
                <a:solidFill>
                  <a:srgbClr val="669900"/>
                </a:solidFill>
              </a:rPr>
              <a:t>질병이나 조직 손상을</a:t>
            </a:r>
            <a:endParaRPr lang="en-US" altLang="ko-KR" sz="2800" dirty="0" smtClean="0">
              <a:solidFill>
                <a:srgbClr val="669900"/>
              </a:solidFill>
            </a:endParaRPr>
          </a:p>
          <a:p>
            <a:r>
              <a:rPr lang="ko-KR" altLang="en-US" sz="2800" dirty="0" smtClean="0">
                <a:solidFill>
                  <a:srgbClr val="669900"/>
                </a:solidFill>
              </a:rPr>
              <a:t>추가 분석을 하려면 </a:t>
            </a:r>
            <a:endParaRPr lang="en-US" altLang="ko-KR" sz="2800" dirty="0" smtClean="0">
              <a:solidFill>
                <a:srgbClr val="669900"/>
              </a:solidFill>
            </a:endParaRPr>
          </a:p>
          <a:p>
            <a:r>
              <a:rPr lang="ko-KR" altLang="en-US" sz="2800" dirty="0" smtClean="0">
                <a:solidFill>
                  <a:srgbClr val="669900"/>
                </a:solidFill>
              </a:rPr>
              <a:t>세 번째 팔레트를 사용합니다</a:t>
            </a:r>
            <a:r>
              <a:rPr lang="en-US" altLang="ko-KR" sz="2800" dirty="0" smtClean="0">
                <a:solidFill>
                  <a:srgbClr val="669900"/>
                </a:solidFill>
              </a:rPr>
              <a:t>.</a:t>
            </a:r>
            <a:endParaRPr lang="en-US" sz="2800" dirty="0">
              <a:solidFill>
                <a:srgbClr val="66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0324" y="139700"/>
            <a:ext cx="6249998" cy="5847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 smtClean="0">
                <a:solidFill>
                  <a:srgbClr val="669900"/>
                </a:solidFill>
              </a:rPr>
              <a:t>Additional Diseased Area</a:t>
            </a:r>
            <a:endParaRPr lang="en-GB" sz="3200" dirty="0">
              <a:solidFill>
                <a:srgbClr val="669900"/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0" y="0"/>
            <a:ext cx="9906001" cy="6669088"/>
            <a:chOff x="0" y="0"/>
            <a:chExt cx="9906001" cy="6669088"/>
          </a:xfrm>
        </p:grpSpPr>
        <p:pic>
          <p:nvPicPr>
            <p:cNvPr id="29700" name="Picture 6" descr="Logo only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482013" y="6013450"/>
              <a:ext cx="1279525" cy="655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6167447" y="0"/>
              <a:ext cx="3738554" cy="1343025"/>
              <a:chOff x="4014" y="-104"/>
              <a:chExt cx="2306" cy="846"/>
            </a:xfrm>
          </p:grpSpPr>
          <p:pic>
            <p:nvPicPr>
              <p:cNvPr id="29702" name="Picture 4" descr="maple leaf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5287" y="-104"/>
                <a:ext cx="1033" cy="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03" name="Rectangle 2"/>
              <p:cNvSpPr>
                <a:spLocks noChangeArrowheads="1"/>
              </p:cNvSpPr>
              <p:nvPr/>
            </p:nvSpPr>
            <p:spPr bwMode="auto">
              <a:xfrm>
                <a:off x="4014" y="-24"/>
                <a:ext cx="1498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GB" sz="3200" b="1" i="1" dirty="0" err="1">
                    <a:solidFill>
                      <a:srgbClr val="669900"/>
                    </a:solidFill>
                  </a:rPr>
                  <a:t>WinDIAS</a:t>
                </a:r>
                <a:r>
                  <a:rPr lang="en-GB" sz="3200" b="1" i="1" dirty="0">
                    <a:solidFill>
                      <a:srgbClr val="669900"/>
                    </a:solidFill>
                  </a:rPr>
                  <a:t> 3</a:t>
                </a:r>
              </a:p>
            </p:txBody>
          </p:sp>
        </p:grpSp>
        <p:sp>
          <p:nvSpPr>
            <p:cNvPr id="29709" name="Line 13"/>
            <p:cNvSpPr>
              <a:spLocks noChangeShapeType="1"/>
            </p:cNvSpPr>
            <p:nvPr/>
          </p:nvSpPr>
          <p:spPr bwMode="auto">
            <a:xfrm flipV="1">
              <a:off x="0" y="714356"/>
              <a:ext cx="8353425" cy="0"/>
            </a:xfrm>
            <a:prstGeom prst="line">
              <a:avLst/>
            </a:prstGeom>
            <a:noFill/>
            <a:ln w="57150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0" y="2214554"/>
            <a:ext cx="23812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 smtClean="0">
                <a:solidFill>
                  <a:srgbClr val="669900"/>
                </a:solidFill>
              </a:rPr>
              <a:t>세번째</a:t>
            </a:r>
            <a:endParaRPr lang="en-US" altLang="ko-KR" sz="2800" dirty="0" smtClean="0">
              <a:solidFill>
                <a:srgbClr val="669900"/>
              </a:solidFill>
            </a:endParaRPr>
          </a:p>
          <a:p>
            <a:r>
              <a:rPr lang="ko-KR" altLang="en-US" sz="2800" dirty="0" smtClean="0">
                <a:solidFill>
                  <a:srgbClr val="669900"/>
                </a:solidFill>
              </a:rPr>
              <a:t>팔레트를 이용하여 필요한 부분을 설정합니다</a:t>
            </a:r>
            <a:r>
              <a:rPr lang="en-US" altLang="ko-KR" sz="2800" dirty="0" smtClean="0">
                <a:solidFill>
                  <a:srgbClr val="669900"/>
                </a:solidFill>
              </a:rPr>
              <a:t>. </a:t>
            </a:r>
            <a:endParaRPr lang="en-US" sz="2800" dirty="0">
              <a:solidFill>
                <a:srgbClr val="669900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81232" y="1071546"/>
            <a:ext cx="6122352" cy="546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Group 21"/>
          <p:cNvGrpSpPr/>
          <p:nvPr/>
        </p:nvGrpSpPr>
        <p:grpSpPr>
          <a:xfrm>
            <a:off x="1595414" y="1214422"/>
            <a:ext cx="928694" cy="1428760"/>
            <a:chOff x="1595414" y="1214422"/>
            <a:chExt cx="928694" cy="1428760"/>
          </a:xfrm>
        </p:grpSpPr>
        <p:sp>
          <p:nvSpPr>
            <p:cNvPr id="46" name="Oval 7"/>
            <p:cNvSpPr>
              <a:spLocks noChangeArrowheads="1"/>
            </p:cNvSpPr>
            <p:nvPr/>
          </p:nvSpPr>
          <p:spPr bwMode="auto">
            <a:xfrm>
              <a:off x="1595414" y="1214422"/>
              <a:ext cx="390525" cy="36036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b="1" dirty="0" smtClean="0"/>
                <a:t>5</a:t>
              </a:r>
              <a:endParaRPr lang="en-GB" b="1" dirty="0"/>
            </a:p>
          </p:txBody>
        </p:sp>
        <p:cxnSp>
          <p:nvCxnSpPr>
            <p:cNvPr id="27" name="Curved Connector 26"/>
            <p:cNvCxnSpPr/>
            <p:nvPr/>
          </p:nvCxnSpPr>
          <p:spPr>
            <a:xfrm rot="16200000" flipH="1">
              <a:off x="1666852" y="1785926"/>
              <a:ext cx="1143008" cy="571504"/>
            </a:xfrm>
            <a:prstGeom prst="curvedConnector3">
              <a:avLst>
                <a:gd name="adj1" fmla="val 97103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Curved Connector 53"/>
          <p:cNvCxnSpPr>
            <a:stCxn id="46" idx="4"/>
          </p:cNvCxnSpPr>
          <p:nvPr/>
        </p:nvCxnSpPr>
        <p:spPr>
          <a:xfrm rot="16200000" flipH="1">
            <a:off x="1658912" y="1706548"/>
            <a:ext cx="1139836" cy="876307"/>
          </a:xfrm>
          <a:prstGeom prst="curvedConnector3">
            <a:avLst>
              <a:gd name="adj1" fmla="val 113728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6"/>
          <p:cNvGrpSpPr/>
          <p:nvPr/>
        </p:nvGrpSpPr>
        <p:grpSpPr>
          <a:xfrm>
            <a:off x="5524504" y="2428868"/>
            <a:ext cx="1747847" cy="1000132"/>
            <a:chOff x="5595942" y="2071678"/>
            <a:chExt cx="1747847" cy="1000132"/>
          </a:xfrm>
        </p:grpSpPr>
        <p:sp>
          <p:nvSpPr>
            <p:cNvPr id="47" name="Oval 7"/>
            <p:cNvSpPr>
              <a:spLocks noChangeArrowheads="1"/>
            </p:cNvSpPr>
            <p:nvPr/>
          </p:nvSpPr>
          <p:spPr bwMode="auto">
            <a:xfrm>
              <a:off x="6953264" y="2071678"/>
              <a:ext cx="390525" cy="360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b="1" dirty="0" smtClean="0"/>
                <a:t>5</a:t>
              </a:r>
              <a:endParaRPr lang="en-GB" b="1" dirty="0"/>
            </a:p>
          </p:txBody>
        </p:sp>
        <p:cxnSp>
          <p:nvCxnSpPr>
            <p:cNvPr id="21" name="Curved Connector 20"/>
            <p:cNvCxnSpPr/>
            <p:nvPr/>
          </p:nvCxnSpPr>
          <p:spPr>
            <a:xfrm rot="10800000" flipV="1">
              <a:off x="5595942" y="2133376"/>
              <a:ext cx="1405740" cy="152616"/>
            </a:xfrm>
            <a:prstGeom prst="curvedConnector3">
              <a:avLst>
                <a:gd name="adj1" fmla="val 100458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urved Connector 19"/>
            <p:cNvCxnSpPr/>
            <p:nvPr/>
          </p:nvCxnSpPr>
          <p:spPr>
            <a:xfrm rot="10800000" flipV="1">
              <a:off x="5810256" y="2357430"/>
              <a:ext cx="1143008" cy="714380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0324" y="139700"/>
            <a:ext cx="6249998" cy="5847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 smtClean="0">
                <a:solidFill>
                  <a:srgbClr val="669900"/>
                </a:solidFill>
              </a:rPr>
              <a:t>% Diseased Area Measurement</a:t>
            </a:r>
            <a:endParaRPr lang="en-GB" sz="3200" dirty="0">
              <a:solidFill>
                <a:srgbClr val="669900"/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0" y="0"/>
            <a:ext cx="9906001" cy="6669088"/>
            <a:chOff x="0" y="0"/>
            <a:chExt cx="9906001" cy="6669088"/>
          </a:xfrm>
        </p:grpSpPr>
        <p:pic>
          <p:nvPicPr>
            <p:cNvPr id="29700" name="Picture 6" descr="Logo only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482013" y="6013450"/>
              <a:ext cx="1279525" cy="655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6167447" y="0"/>
              <a:ext cx="3738554" cy="1343025"/>
              <a:chOff x="4014" y="-104"/>
              <a:chExt cx="2306" cy="846"/>
            </a:xfrm>
          </p:grpSpPr>
          <p:pic>
            <p:nvPicPr>
              <p:cNvPr id="29702" name="Picture 4" descr="maple leaf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5287" y="-104"/>
                <a:ext cx="1033" cy="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03" name="Rectangle 2"/>
              <p:cNvSpPr>
                <a:spLocks noChangeArrowheads="1"/>
              </p:cNvSpPr>
              <p:nvPr/>
            </p:nvSpPr>
            <p:spPr bwMode="auto">
              <a:xfrm>
                <a:off x="4014" y="-24"/>
                <a:ext cx="1498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GB" sz="3200" b="1" i="1" dirty="0" err="1">
                    <a:solidFill>
                      <a:srgbClr val="669900"/>
                    </a:solidFill>
                  </a:rPr>
                  <a:t>WinDIAS</a:t>
                </a:r>
                <a:r>
                  <a:rPr lang="en-GB" sz="3200" b="1" i="1" dirty="0">
                    <a:solidFill>
                      <a:srgbClr val="669900"/>
                    </a:solidFill>
                  </a:rPr>
                  <a:t> 3</a:t>
                </a:r>
              </a:p>
            </p:txBody>
          </p:sp>
        </p:grpSp>
        <p:sp>
          <p:nvSpPr>
            <p:cNvPr id="29709" name="Line 13"/>
            <p:cNvSpPr>
              <a:spLocks noChangeShapeType="1"/>
            </p:cNvSpPr>
            <p:nvPr/>
          </p:nvSpPr>
          <p:spPr bwMode="auto">
            <a:xfrm flipV="1">
              <a:off x="0" y="714356"/>
              <a:ext cx="8353425" cy="0"/>
            </a:xfrm>
            <a:prstGeom prst="line">
              <a:avLst/>
            </a:prstGeom>
            <a:noFill/>
            <a:ln w="57150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1214422"/>
            <a:ext cx="24526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669900"/>
                </a:solidFill>
              </a:rPr>
              <a:t>측정 버튼을</a:t>
            </a:r>
            <a:endParaRPr lang="en-US" altLang="ko-KR" sz="2800" dirty="0" smtClean="0">
              <a:solidFill>
                <a:srgbClr val="669900"/>
              </a:solidFill>
            </a:endParaRPr>
          </a:p>
          <a:p>
            <a:r>
              <a:rPr lang="ko-KR" altLang="en-US" sz="2800" dirty="0" smtClean="0">
                <a:solidFill>
                  <a:srgbClr val="669900"/>
                </a:solidFill>
              </a:rPr>
              <a:t>눌러 </a:t>
            </a:r>
            <a:endParaRPr lang="en-US" altLang="ko-KR" sz="2800" dirty="0" smtClean="0">
              <a:solidFill>
                <a:srgbClr val="669900"/>
              </a:solidFill>
            </a:endParaRPr>
          </a:p>
          <a:p>
            <a:r>
              <a:rPr lang="ko-KR" altLang="en-US" sz="2800" dirty="0" err="1" smtClean="0">
                <a:solidFill>
                  <a:srgbClr val="669900"/>
                </a:solidFill>
              </a:rPr>
              <a:t>엽</a:t>
            </a:r>
            <a:r>
              <a:rPr lang="ko-KR" altLang="en-US" sz="2800" dirty="0" smtClean="0">
                <a:solidFill>
                  <a:srgbClr val="669900"/>
                </a:solidFill>
              </a:rPr>
              <a:t> 면적 및 </a:t>
            </a:r>
            <a:endParaRPr lang="en-US" altLang="ko-KR" sz="2800" dirty="0" smtClean="0">
              <a:solidFill>
                <a:srgbClr val="669900"/>
              </a:solidFill>
            </a:endParaRPr>
          </a:p>
          <a:p>
            <a:r>
              <a:rPr lang="ko-KR" altLang="en-US" sz="2800" dirty="0" smtClean="0">
                <a:solidFill>
                  <a:srgbClr val="669900"/>
                </a:solidFill>
              </a:rPr>
              <a:t>질병 </a:t>
            </a:r>
            <a:r>
              <a:rPr lang="en-US" altLang="ko-KR" sz="2800" dirty="0" smtClean="0">
                <a:solidFill>
                  <a:srgbClr val="669900"/>
                </a:solidFill>
              </a:rPr>
              <a:t>%</a:t>
            </a:r>
            <a:r>
              <a:rPr lang="ko-KR" altLang="en-US" sz="2800" dirty="0" smtClean="0">
                <a:solidFill>
                  <a:srgbClr val="669900"/>
                </a:solidFill>
              </a:rPr>
              <a:t>를 </a:t>
            </a:r>
            <a:endParaRPr lang="en-US" altLang="ko-KR" sz="2800" dirty="0" smtClean="0">
              <a:solidFill>
                <a:srgbClr val="669900"/>
              </a:solidFill>
            </a:endParaRPr>
          </a:p>
          <a:p>
            <a:r>
              <a:rPr lang="ko-KR" altLang="en-US" sz="2800" dirty="0" smtClean="0">
                <a:solidFill>
                  <a:srgbClr val="669900"/>
                </a:solidFill>
              </a:rPr>
              <a:t>계산 합니다</a:t>
            </a:r>
            <a:r>
              <a:rPr lang="en-US" altLang="ko-KR" sz="2800" dirty="0" smtClean="0">
                <a:solidFill>
                  <a:srgbClr val="669900"/>
                </a:solidFill>
              </a:rPr>
              <a:t>. </a:t>
            </a:r>
          </a:p>
          <a:p>
            <a:endParaRPr lang="en-GB" sz="2800" dirty="0">
              <a:solidFill>
                <a:srgbClr val="669900"/>
              </a:solidFill>
            </a:endParaRPr>
          </a:p>
          <a:p>
            <a:r>
              <a:rPr lang="ko-KR" altLang="en-US" sz="2800" dirty="0" smtClean="0">
                <a:solidFill>
                  <a:srgbClr val="669900"/>
                </a:solidFill>
              </a:rPr>
              <a:t>측정결과는 </a:t>
            </a:r>
            <a:endParaRPr lang="en-US" altLang="ko-KR" sz="2800" dirty="0" smtClean="0">
              <a:solidFill>
                <a:srgbClr val="669900"/>
              </a:solidFill>
            </a:endParaRPr>
          </a:p>
          <a:p>
            <a:r>
              <a:rPr lang="ko-KR" altLang="en-US" sz="2800" dirty="0" smtClean="0">
                <a:solidFill>
                  <a:srgbClr val="669900"/>
                </a:solidFill>
              </a:rPr>
              <a:t>주석 첨부가 가능하며 파일로 </a:t>
            </a:r>
            <a:endParaRPr lang="en-US" altLang="ko-KR" sz="2800" dirty="0" smtClean="0">
              <a:solidFill>
                <a:srgbClr val="669900"/>
              </a:solidFill>
            </a:endParaRPr>
          </a:p>
          <a:p>
            <a:r>
              <a:rPr lang="ko-KR" altLang="en-US" sz="2800" dirty="0" err="1" smtClean="0">
                <a:solidFill>
                  <a:srgbClr val="669900"/>
                </a:solidFill>
              </a:rPr>
              <a:t>저장가능합니다</a:t>
            </a:r>
            <a:r>
              <a:rPr lang="en-US" altLang="ko-KR" sz="2800" dirty="0" smtClean="0">
                <a:solidFill>
                  <a:srgbClr val="669900"/>
                </a:solidFill>
              </a:rPr>
              <a:t>.</a:t>
            </a:r>
            <a:endParaRPr lang="en-US" sz="2800" dirty="0">
              <a:solidFill>
                <a:srgbClr val="66990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809728" y="1071546"/>
            <a:ext cx="6737641" cy="5500726"/>
            <a:chOff x="1809728" y="1071546"/>
            <a:chExt cx="6737641" cy="5500726"/>
          </a:xfrm>
        </p:grpSpPr>
        <p:grpSp>
          <p:nvGrpSpPr>
            <p:cNvPr id="29" name="Group 28"/>
            <p:cNvGrpSpPr/>
            <p:nvPr/>
          </p:nvGrpSpPr>
          <p:grpSpPr>
            <a:xfrm>
              <a:off x="2381232" y="1071546"/>
              <a:ext cx="6166137" cy="5500726"/>
              <a:chOff x="2381232" y="1071546"/>
              <a:chExt cx="6166137" cy="5500726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2381232" y="1071546"/>
                <a:ext cx="6166137" cy="55007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6" name="Picture 2" descr="C:\Users\tony\Documents\4  DEVELOPMENT\NEW PRODUCTS\WinDIAS 3\leaves\Maple leaf 2.jpg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2524108" y="3714751"/>
                <a:ext cx="1372774" cy="483371"/>
              </a:xfrm>
              <a:prstGeom prst="rect">
                <a:avLst/>
              </a:prstGeom>
              <a:noFill/>
            </p:spPr>
          </p:pic>
          <p:pic>
            <p:nvPicPr>
              <p:cNvPr id="28" name="Picture 2" descr="C:\Users\tony\Documents\4  DEVELOPMENT\NEW PRODUCTS\WinDIAS 3\leaves\Maple leaf 2.jpg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4137229" y="6014024"/>
                <a:ext cx="4244795" cy="201058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25"/>
            <p:cNvGrpSpPr/>
            <p:nvPr/>
          </p:nvGrpSpPr>
          <p:grpSpPr>
            <a:xfrm>
              <a:off x="1809728" y="1714488"/>
              <a:ext cx="1428760" cy="1785950"/>
              <a:chOff x="1881166" y="1000108"/>
              <a:chExt cx="1428760" cy="1785950"/>
            </a:xfrm>
          </p:grpSpPr>
          <p:sp>
            <p:nvSpPr>
              <p:cNvPr id="46" name="Oval 7"/>
              <p:cNvSpPr>
                <a:spLocks noChangeArrowheads="1"/>
              </p:cNvSpPr>
              <p:nvPr/>
            </p:nvSpPr>
            <p:spPr bwMode="auto">
              <a:xfrm>
                <a:off x="1881166" y="1000108"/>
                <a:ext cx="390525" cy="36036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GB" b="1" dirty="0" smtClean="0"/>
                  <a:t>6</a:t>
                </a:r>
                <a:endParaRPr lang="en-GB" b="1" dirty="0"/>
              </a:p>
            </p:txBody>
          </p:sp>
          <p:cxnSp>
            <p:nvCxnSpPr>
              <p:cNvPr id="54" name="Curved Connector 53"/>
              <p:cNvCxnSpPr/>
              <p:nvPr/>
            </p:nvCxnSpPr>
            <p:spPr>
              <a:xfrm rot="16200000" flipH="1">
                <a:off x="1666852" y="1785926"/>
                <a:ext cx="1428760" cy="571504"/>
              </a:xfrm>
              <a:prstGeom prst="curvedConnector3">
                <a:avLst>
                  <a:gd name="adj1" fmla="val 93663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urved Connector 26"/>
              <p:cNvCxnSpPr/>
              <p:nvPr/>
            </p:nvCxnSpPr>
            <p:spPr>
              <a:xfrm rot="16200000" flipH="1">
                <a:off x="2095480" y="1428736"/>
                <a:ext cx="1285884" cy="1143008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0325" y="139700"/>
            <a:ext cx="4681538" cy="5794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669900"/>
                </a:solidFill>
              </a:rPr>
              <a:t>Overview</a:t>
            </a:r>
            <a:endParaRPr lang="en-GB" sz="3200" dirty="0">
              <a:solidFill>
                <a:srgbClr val="6699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906001" cy="6669088"/>
            <a:chOff x="0" y="0"/>
            <a:chExt cx="9906001" cy="6669088"/>
          </a:xfrm>
        </p:grpSpPr>
        <p:pic>
          <p:nvPicPr>
            <p:cNvPr id="29700" name="Picture 6" descr="Logo only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482013" y="6013450"/>
              <a:ext cx="1279525" cy="655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9701" name="Group 5"/>
            <p:cNvGrpSpPr>
              <a:grpSpLocks/>
            </p:cNvGrpSpPr>
            <p:nvPr/>
          </p:nvGrpSpPr>
          <p:grpSpPr bwMode="auto">
            <a:xfrm>
              <a:off x="6167447" y="0"/>
              <a:ext cx="3738554" cy="1343025"/>
              <a:chOff x="4014" y="-104"/>
              <a:chExt cx="2306" cy="846"/>
            </a:xfrm>
          </p:grpSpPr>
          <p:pic>
            <p:nvPicPr>
              <p:cNvPr id="29702" name="Picture 4" descr="maple leaf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5287" y="-104"/>
                <a:ext cx="1033" cy="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03" name="Rectangle 2"/>
              <p:cNvSpPr>
                <a:spLocks noChangeArrowheads="1"/>
              </p:cNvSpPr>
              <p:nvPr/>
            </p:nvSpPr>
            <p:spPr bwMode="auto">
              <a:xfrm>
                <a:off x="4014" y="-24"/>
                <a:ext cx="1498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GB" sz="3200" b="1" i="1" dirty="0" err="1">
                    <a:solidFill>
                      <a:srgbClr val="669900"/>
                    </a:solidFill>
                  </a:rPr>
                  <a:t>WinDIAS</a:t>
                </a:r>
                <a:r>
                  <a:rPr lang="en-GB" sz="3200" b="1" i="1" dirty="0">
                    <a:solidFill>
                      <a:srgbClr val="669900"/>
                    </a:solidFill>
                  </a:rPr>
                  <a:t> 3</a:t>
                </a:r>
              </a:p>
            </p:txBody>
          </p:sp>
        </p:grpSp>
        <p:sp>
          <p:nvSpPr>
            <p:cNvPr id="29709" name="Line 13"/>
            <p:cNvSpPr>
              <a:spLocks noChangeShapeType="1"/>
            </p:cNvSpPr>
            <p:nvPr/>
          </p:nvSpPr>
          <p:spPr bwMode="auto">
            <a:xfrm flipV="1">
              <a:off x="0" y="714356"/>
              <a:ext cx="8353425" cy="0"/>
            </a:xfrm>
            <a:prstGeom prst="line">
              <a:avLst/>
            </a:prstGeom>
            <a:noFill/>
            <a:ln w="57150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6654" y="857232"/>
            <a:ext cx="9429816" cy="5147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000" b="1" dirty="0" smtClean="0">
                <a:solidFill>
                  <a:srgbClr val="669900"/>
                </a:solidFill>
              </a:rPr>
              <a:t>Advanced Leaf imaging and Analysis</a:t>
            </a:r>
          </a:p>
          <a:p>
            <a:pPr>
              <a:lnSpc>
                <a:spcPct val="150000"/>
              </a:lnSpc>
            </a:pPr>
            <a:endParaRPr lang="en-GB" sz="900" dirty="0" smtClean="0">
              <a:solidFill>
                <a:srgbClr val="669900"/>
              </a:solidFill>
            </a:endParaRP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en-GB" sz="2800" dirty="0">
                <a:solidFill>
                  <a:srgbClr val="669900"/>
                </a:solidFill>
              </a:rPr>
              <a:t> </a:t>
            </a:r>
            <a:r>
              <a:rPr lang="ko-KR" altLang="en-US" sz="2800" dirty="0" err="1" smtClean="0">
                <a:solidFill>
                  <a:srgbClr val="669900"/>
                </a:solidFill>
              </a:rPr>
              <a:t>엽</a:t>
            </a:r>
            <a:r>
              <a:rPr lang="ko-KR" altLang="en-US" sz="2800" dirty="0" smtClean="0">
                <a:solidFill>
                  <a:srgbClr val="669900"/>
                </a:solidFill>
              </a:rPr>
              <a:t> 면적 측정</a:t>
            </a:r>
            <a:endParaRPr lang="en-GB" sz="2800" dirty="0" smtClean="0">
              <a:solidFill>
                <a:srgbClr val="669900"/>
              </a:solidFill>
            </a:endParaRP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en-GB" sz="2800" dirty="0" smtClean="0">
                <a:solidFill>
                  <a:srgbClr val="669900"/>
                </a:solidFill>
              </a:rPr>
              <a:t> </a:t>
            </a:r>
            <a:r>
              <a:rPr lang="ko-KR" altLang="en-US" sz="2800" dirty="0" smtClean="0">
                <a:solidFill>
                  <a:srgbClr val="669900"/>
                </a:solidFill>
              </a:rPr>
              <a:t>둘레</a:t>
            </a:r>
            <a:r>
              <a:rPr lang="en-GB" sz="2800" dirty="0" smtClean="0">
                <a:solidFill>
                  <a:srgbClr val="669900"/>
                </a:solidFill>
              </a:rPr>
              <a:t>, </a:t>
            </a:r>
            <a:r>
              <a:rPr lang="ko-KR" altLang="en-US" sz="2800" dirty="0" smtClean="0">
                <a:solidFill>
                  <a:srgbClr val="669900"/>
                </a:solidFill>
              </a:rPr>
              <a:t>길이</a:t>
            </a:r>
            <a:r>
              <a:rPr lang="en-GB" sz="2800" dirty="0" smtClean="0">
                <a:solidFill>
                  <a:srgbClr val="669900"/>
                </a:solidFill>
              </a:rPr>
              <a:t>, </a:t>
            </a:r>
            <a:r>
              <a:rPr lang="ko-KR" altLang="en-US" sz="2800" dirty="0" smtClean="0">
                <a:solidFill>
                  <a:srgbClr val="669900"/>
                </a:solidFill>
              </a:rPr>
              <a:t>폭 및 개체 카운트 </a:t>
            </a:r>
            <a:endParaRPr lang="en-GB" sz="2800" dirty="0" smtClean="0">
              <a:solidFill>
                <a:srgbClr val="669900"/>
              </a:solidFill>
            </a:endParaRP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en-GB" sz="2800" dirty="0">
                <a:solidFill>
                  <a:srgbClr val="669900"/>
                </a:solidFill>
              </a:rPr>
              <a:t> </a:t>
            </a:r>
            <a:r>
              <a:rPr lang="en-GB" sz="2800" dirty="0" smtClean="0">
                <a:solidFill>
                  <a:srgbClr val="669900"/>
                </a:solidFill>
              </a:rPr>
              <a:t>3</a:t>
            </a:r>
            <a:r>
              <a:rPr lang="ko-KR" altLang="en-US" sz="2800" dirty="0" smtClean="0">
                <a:solidFill>
                  <a:srgbClr val="669900"/>
                </a:solidFill>
              </a:rPr>
              <a:t>가지 분류로 이미지를 분석</a:t>
            </a:r>
            <a:endParaRPr lang="en-GB" sz="2800" dirty="0" smtClean="0">
              <a:solidFill>
                <a:srgbClr val="669900"/>
              </a:solidFill>
            </a:endParaRP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en-GB" sz="2800" dirty="0">
                <a:solidFill>
                  <a:srgbClr val="669900"/>
                </a:solidFill>
              </a:rPr>
              <a:t> </a:t>
            </a:r>
            <a:r>
              <a:rPr lang="ko-KR" altLang="en-US" sz="2800" dirty="0" smtClean="0">
                <a:solidFill>
                  <a:srgbClr val="669900"/>
                </a:solidFill>
              </a:rPr>
              <a:t>카메라 또는 스캐너를 이용</a:t>
            </a:r>
            <a:endParaRPr lang="en-GB" sz="2800" dirty="0" smtClean="0">
              <a:solidFill>
                <a:srgbClr val="669900"/>
              </a:solidFill>
            </a:endParaRP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en-GB" sz="2800" dirty="0" smtClean="0">
                <a:solidFill>
                  <a:srgbClr val="669900"/>
                </a:solidFill>
              </a:rPr>
              <a:t> </a:t>
            </a:r>
            <a:r>
              <a:rPr lang="ko-KR" altLang="en-US" sz="2800" dirty="0" smtClean="0">
                <a:solidFill>
                  <a:srgbClr val="669900"/>
                </a:solidFill>
              </a:rPr>
              <a:t>고속 측정을 위한 컨베이어 벨트 이용</a:t>
            </a:r>
            <a:r>
              <a:rPr lang="en-GB" sz="2800" dirty="0" smtClean="0">
                <a:solidFill>
                  <a:srgbClr val="669900"/>
                </a:solidFill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GB" sz="2800" dirty="0" smtClean="0">
                <a:solidFill>
                  <a:srgbClr val="669900"/>
                </a:solidFill>
              </a:rPr>
              <a:t>    </a:t>
            </a:r>
            <a:r>
              <a:rPr lang="en-GB" sz="3000" b="1" dirty="0" smtClean="0">
                <a:solidFill>
                  <a:srgbClr val="669900"/>
                </a:solidFill>
              </a:rPr>
              <a:t>The ideal tool for plant pathology applications</a:t>
            </a:r>
            <a:endParaRPr lang="en-GB" sz="3000" b="1" dirty="0">
              <a:solidFill>
                <a:srgbClr val="66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K:\s&amp;m\Promotion &amp; launches\Posters and display stands\Display stands &amp; roller banners\WinDIAS3 roller banner\maple leaf compos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3831411" cy="3496048"/>
          </a:xfrm>
          <a:prstGeom prst="rect">
            <a:avLst/>
          </a:prstGeom>
          <a:noFill/>
        </p:spPr>
      </p:pic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0325" y="139700"/>
            <a:ext cx="4681538" cy="5794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 smtClean="0">
                <a:solidFill>
                  <a:srgbClr val="669900"/>
                </a:solidFill>
              </a:rPr>
              <a:t>Summary</a:t>
            </a:r>
            <a:endParaRPr lang="en-GB" sz="3200" dirty="0">
              <a:solidFill>
                <a:srgbClr val="669900"/>
              </a:solidFill>
            </a:endParaRPr>
          </a:p>
        </p:txBody>
      </p:sp>
      <p:pic>
        <p:nvPicPr>
          <p:cNvPr id="29700" name="Picture 6" descr="Logo only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82013" y="6013450"/>
            <a:ext cx="1279525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6167447" y="0"/>
            <a:ext cx="3738554" cy="1343025"/>
            <a:chOff x="4014" y="-104"/>
            <a:chExt cx="2306" cy="846"/>
          </a:xfrm>
        </p:grpSpPr>
        <p:pic>
          <p:nvPicPr>
            <p:cNvPr id="29702" name="Picture 4" descr="maple leaf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287" y="-104"/>
              <a:ext cx="1033" cy="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3" name="Rectangle 2"/>
            <p:cNvSpPr>
              <a:spLocks noChangeArrowheads="1"/>
            </p:cNvSpPr>
            <p:nvPr/>
          </p:nvSpPr>
          <p:spPr bwMode="auto">
            <a:xfrm>
              <a:off x="4014" y="-24"/>
              <a:ext cx="1498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3200" b="1" i="1" dirty="0" err="1">
                  <a:solidFill>
                    <a:srgbClr val="669900"/>
                  </a:solidFill>
                </a:rPr>
                <a:t>WinDIAS</a:t>
              </a:r>
              <a:r>
                <a:rPr lang="en-GB" sz="3200" b="1" i="1" dirty="0">
                  <a:solidFill>
                    <a:srgbClr val="669900"/>
                  </a:solidFill>
                </a:rPr>
                <a:t> 3</a:t>
              </a:r>
            </a:p>
          </p:txBody>
        </p:sp>
      </p:grpSp>
      <p:sp>
        <p:nvSpPr>
          <p:cNvPr id="29709" name="Line 13"/>
          <p:cNvSpPr>
            <a:spLocks noChangeShapeType="1"/>
          </p:cNvSpPr>
          <p:nvPr/>
        </p:nvSpPr>
        <p:spPr bwMode="auto">
          <a:xfrm flipV="1">
            <a:off x="0" y="714356"/>
            <a:ext cx="8353425" cy="0"/>
          </a:xfrm>
          <a:prstGeom prst="line">
            <a:avLst/>
          </a:prstGeom>
          <a:noFill/>
          <a:ln w="57150">
            <a:solidFill>
              <a:srgbClr val="99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00872" y="1857364"/>
            <a:ext cx="60960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solidFill>
                  <a:srgbClr val="669900"/>
                </a:solidFill>
              </a:rPr>
              <a:t>WinDIAS</a:t>
            </a:r>
            <a:r>
              <a:rPr lang="en-GB" sz="2800" b="1" dirty="0" smtClean="0">
                <a:solidFill>
                  <a:srgbClr val="669900"/>
                </a:solidFill>
              </a:rPr>
              <a:t> 3</a:t>
            </a:r>
            <a:r>
              <a:rPr lang="ko-KR" altLang="en-US" sz="2800" b="1" dirty="0" smtClean="0">
                <a:solidFill>
                  <a:srgbClr val="669900"/>
                </a:solidFill>
              </a:rPr>
              <a:t>는 잎 분석시 편리한</a:t>
            </a:r>
            <a:endParaRPr lang="en-US" altLang="ko-KR" sz="2800" b="1" dirty="0" smtClean="0">
              <a:solidFill>
                <a:srgbClr val="669900"/>
              </a:solidFill>
            </a:endParaRPr>
          </a:p>
          <a:p>
            <a:r>
              <a:rPr lang="ko-KR" altLang="en-US" sz="2800" b="1" dirty="0" smtClean="0">
                <a:solidFill>
                  <a:srgbClr val="669900"/>
                </a:solidFill>
              </a:rPr>
              <a:t>고성능의 제품이며 가격적으로도 유리합니다</a:t>
            </a:r>
            <a:r>
              <a:rPr lang="en-US" altLang="ko-KR" sz="2800" b="1" dirty="0" smtClean="0">
                <a:solidFill>
                  <a:srgbClr val="669900"/>
                </a:solidFill>
              </a:rPr>
              <a:t>. </a:t>
            </a:r>
            <a:endParaRPr lang="en-GB" sz="900" dirty="0">
              <a:solidFill>
                <a:srgbClr val="6699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8092" y="4429132"/>
            <a:ext cx="9144064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5"/>
              </a:buBlip>
            </a:pPr>
            <a:r>
              <a:rPr lang="en-GB" sz="2600" dirty="0" smtClean="0">
                <a:solidFill>
                  <a:srgbClr val="669900"/>
                </a:solidFill>
              </a:rPr>
              <a:t> </a:t>
            </a:r>
            <a:r>
              <a:rPr lang="ko-KR" altLang="en-US" sz="2600" dirty="0" smtClean="0">
                <a:solidFill>
                  <a:srgbClr val="669900"/>
                </a:solidFill>
              </a:rPr>
              <a:t>카메라 또는 스캐너로도 이용이 가능</a:t>
            </a:r>
            <a:endParaRPr lang="en-GB" sz="2600" dirty="0" smtClean="0">
              <a:solidFill>
                <a:srgbClr val="669900"/>
              </a:solidFill>
            </a:endParaRPr>
          </a:p>
          <a:p>
            <a:pPr>
              <a:buBlip>
                <a:blip r:embed="rId5"/>
              </a:buBlip>
            </a:pPr>
            <a:r>
              <a:rPr lang="en-GB" sz="2600" dirty="0" smtClean="0">
                <a:solidFill>
                  <a:srgbClr val="669900"/>
                </a:solidFill>
              </a:rPr>
              <a:t> </a:t>
            </a:r>
            <a:r>
              <a:rPr lang="ko-KR" altLang="en-US" sz="2600" dirty="0" smtClean="0">
                <a:solidFill>
                  <a:srgbClr val="669900"/>
                </a:solidFill>
              </a:rPr>
              <a:t>잎의 건강한 부분</a:t>
            </a:r>
            <a:r>
              <a:rPr lang="en-US" altLang="ko-KR" sz="2600" dirty="0" smtClean="0">
                <a:solidFill>
                  <a:srgbClr val="669900"/>
                </a:solidFill>
              </a:rPr>
              <a:t>, </a:t>
            </a:r>
            <a:r>
              <a:rPr lang="ko-KR" altLang="en-US" sz="2600" dirty="0" smtClean="0">
                <a:solidFill>
                  <a:srgbClr val="669900"/>
                </a:solidFill>
              </a:rPr>
              <a:t>질병이든 부분</a:t>
            </a:r>
            <a:r>
              <a:rPr lang="en-US" altLang="ko-KR" sz="2600" dirty="0" smtClean="0">
                <a:solidFill>
                  <a:srgbClr val="669900"/>
                </a:solidFill>
              </a:rPr>
              <a:t>, </a:t>
            </a:r>
            <a:r>
              <a:rPr lang="ko-KR" altLang="en-US" sz="2600" dirty="0" smtClean="0">
                <a:solidFill>
                  <a:srgbClr val="669900"/>
                </a:solidFill>
              </a:rPr>
              <a:t>괴사한 부분을 나누어   </a:t>
            </a:r>
            <a:endParaRPr lang="en-US" altLang="ko-KR" sz="2600" dirty="0" smtClean="0">
              <a:solidFill>
                <a:srgbClr val="669900"/>
              </a:solidFill>
            </a:endParaRPr>
          </a:p>
          <a:p>
            <a:r>
              <a:rPr lang="en-US" altLang="ko-KR" sz="2600" dirty="0" smtClean="0">
                <a:solidFill>
                  <a:srgbClr val="669900"/>
                </a:solidFill>
              </a:rPr>
              <a:t>    </a:t>
            </a:r>
            <a:r>
              <a:rPr lang="ko-KR" altLang="en-US" sz="2600" dirty="0" smtClean="0">
                <a:solidFill>
                  <a:srgbClr val="669900"/>
                </a:solidFill>
              </a:rPr>
              <a:t>측정이 가능</a:t>
            </a:r>
            <a:endParaRPr lang="en-GB" sz="2600" dirty="0" smtClean="0">
              <a:solidFill>
                <a:srgbClr val="669900"/>
              </a:solidFill>
            </a:endParaRPr>
          </a:p>
          <a:p>
            <a:pPr>
              <a:buBlip>
                <a:blip r:embed="rId5"/>
              </a:buBlip>
            </a:pPr>
            <a:r>
              <a:rPr lang="en-GB" sz="2600" dirty="0" smtClean="0">
                <a:solidFill>
                  <a:srgbClr val="669900"/>
                </a:solidFill>
              </a:rPr>
              <a:t> </a:t>
            </a:r>
            <a:r>
              <a:rPr lang="ko-KR" altLang="en-US" sz="2600" dirty="0" smtClean="0">
                <a:solidFill>
                  <a:srgbClr val="669900"/>
                </a:solidFill>
              </a:rPr>
              <a:t>잎의 빠른 측정을 위해 컨베이어를 사용</a:t>
            </a:r>
            <a:endParaRPr lang="en-GB" sz="2600" dirty="0" smtClean="0">
              <a:solidFill>
                <a:srgbClr val="669900"/>
              </a:solidFill>
            </a:endParaRPr>
          </a:p>
          <a:p>
            <a:pPr>
              <a:buBlip>
                <a:blip r:embed="rId5"/>
              </a:buBlip>
            </a:pPr>
            <a:r>
              <a:rPr lang="en-GB" sz="2600" dirty="0">
                <a:solidFill>
                  <a:srgbClr val="669900"/>
                </a:solidFill>
              </a:rPr>
              <a:t> </a:t>
            </a:r>
            <a:r>
              <a:rPr lang="ko-KR" altLang="en-US" sz="2600" dirty="0" smtClean="0">
                <a:solidFill>
                  <a:srgbClr val="669900"/>
                </a:solidFill>
              </a:rPr>
              <a:t>보관된 이미지의 배치 처리</a:t>
            </a:r>
            <a:endParaRPr lang="en-GB" sz="2600" dirty="0" smtClean="0">
              <a:solidFill>
                <a:srgbClr val="669900"/>
              </a:solidFill>
            </a:endParaRPr>
          </a:p>
          <a:p>
            <a:pPr>
              <a:buBlip>
                <a:blip r:embed="rId5"/>
              </a:buBlip>
            </a:pPr>
            <a:endParaRPr lang="en-GB" sz="900" dirty="0">
              <a:solidFill>
                <a:srgbClr val="66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06" y="2144826"/>
            <a:ext cx="7899355" cy="46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0325" y="139700"/>
            <a:ext cx="4681538" cy="5794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200" dirty="0" smtClean="0">
                <a:solidFill>
                  <a:srgbClr val="669900"/>
                </a:solidFill>
              </a:rPr>
              <a:t>Overview</a:t>
            </a:r>
            <a:endParaRPr lang="en-GB" sz="3200" dirty="0">
              <a:solidFill>
                <a:srgbClr val="669900"/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0" y="0"/>
            <a:ext cx="9906001" cy="6669088"/>
            <a:chOff x="0" y="0"/>
            <a:chExt cx="9906001" cy="6669088"/>
          </a:xfrm>
        </p:grpSpPr>
        <p:pic>
          <p:nvPicPr>
            <p:cNvPr id="29700" name="Picture 6" descr="Logo only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482013" y="6013450"/>
              <a:ext cx="1279525" cy="655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6167447" y="0"/>
              <a:ext cx="3738554" cy="1343025"/>
              <a:chOff x="4014" y="-104"/>
              <a:chExt cx="2306" cy="846"/>
            </a:xfrm>
          </p:grpSpPr>
          <p:pic>
            <p:nvPicPr>
              <p:cNvPr id="29702" name="Picture 4" descr="maple leaf2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5287" y="-104"/>
                <a:ext cx="1033" cy="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03" name="Rectangle 2"/>
              <p:cNvSpPr>
                <a:spLocks noChangeArrowheads="1"/>
              </p:cNvSpPr>
              <p:nvPr/>
            </p:nvSpPr>
            <p:spPr bwMode="auto">
              <a:xfrm>
                <a:off x="4014" y="-24"/>
                <a:ext cx="1498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GB" sz="3200" b="1" i="1" dirty="0" err="1">
                    <a:solidFill>
                      <a:srgbClr val="669900"/>
                    </a:solidFill>
                  </a:rPr>
                  <a:t>WinDIAS</a:t>
                </a:r>
                <a:r>
                  <a:rPr lang="en-GB" sz="3200" b="1" i="1" dirty="0">
                    <a:solidFill>
                      <a:srgbClr val="669900"/>
                    </a:solidFill>
                  </a:rPr>
                  <a:t> 3</a:t>
                </a:r>
              </a:p>
            </p:txBody>
          </p:sp>
        </p:grpSp>
        <p:sp>
          <p:nvSpPr>
            <p:cNvPr id="29709" name="Line 13"/>
            <p:cNvSpPr>
              <a:spLocks noChangeShapeType="1"/>
            </p:cNvSpPr>
            <p:nvPr/>
          </p:nvSpPr>
          <p:spPr bwMode="auto">
            <a:xfrm flipV="1">
              <a:off x="0" y="714356"/>
              <a:ext cx="8353425" cy="0"/>
            </a:xfrm>
            <a:prstGeom prst="line">
              <a:avLst/>
            </a:prstGeom>
            <a:noFill/>
            <a:ln w="57150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714356"/>
            <a:ext cx="96679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669900"/>
                </a:solidFill>
              </a:rPr>
              <a:t>3</a:t>
            </a:r>
            <a:r>
              <a:rPr lang="ko-KR" altLang="en-US" sz="2800" b="1" dirty="0" smtClean="0">
                <a:solidFill>
                  <a:srgbClr val="669900"/>
                </a:solidFill>
              </a:rPr>
              <a:t>가지 시스템 구성 </a:t>
            </a:r>
            <a:r>
              <a:rPr lang="en-GB" sz="2800" dirty="0" smtClean="0">
                <a:solidFill>
                  <a:srgbClr val="669900"/>
                </a:solidFill>
              </a:rPr>
              <a:t>– </a:t>
            </a:r>
          </a:p>
          <a:p>
            <a:r>
              <a:rPr lang="ko-KR" altLang="en-US" sz="2400" dirty="0" smtClean="0">
                <a:solidFill>
                  <a:srgbClr val="669900"/>
                </a:solidFill>
              </a:rPr>
              <a:t>스캐너와 일반카메라로 구성되는 </a:t>
            </a:r>
            <a:r>
              <a:rPr lang="en-GB" sz="2400" dirty="0" smtClean="0">
                <a:solidFill>
                  <a:srgbClr val="669900"/>
                </a:solidFill>
              </a:rPr>
              <a:t>ENTRY LEVEL, </a:t>
            </a:r>
          </a:p>
          <a:p>
            <a:r>
              <a:rPr lang="ko-KR" altLang="en-US" sz="2400" dirty="0" smtClean="0">
                <a:solidFill>
                  <a:srgbClr val="669900"/>
                </a:solidFill>
              </a:rPr>
              <a:t>조명과 카메라로 구성되는 </a:t>
            </a:r>
            <a:r>
              <a:rPr lang="en-US" altLang="ko-KR" sz="2400" dirty="0" smtClean="0">
                <a:solidFill>
                  <a:srgbClr val="669900"/>
                </a:solidFill>
              </a:rPr>
              <a:t>STANDARD system</a:t>
            </a:r>
            <a:r>
              <a:rPr lang="en-GB" sz="2400" dirty="0" smtClean="0">
                <a:solidFill>
                  <a:srgbClr val="669900"/>
                </a:solidFill>
              </a:rPr>
              <a:t>, </a:t>
            </a:r>
          </a:p>
          <a:p>
            <a:r>
              <a:rPr lang="ko-KR" altLang="en-US" sz="2400" dirty="0" smtClean="0">
                <a:solidFill>
                  <a:srgbClr val="669900"/>
                </a:solidFill>
              </a:rPr>
              <a:t>높은 처리량을 위해 컨베이어 벨트와 구성되는 </a:t>
            </a:r>
            <a:r>
              <a:rPr lang="en-GB" sz="2400" dirty="0" smtClean="0">
                <a:solidFill>
                  <a:srgbClr val="669900"/>
                </a:solidFill>
              </a:rPr>
              <a:t>RAPID system</a:t>
            </a:r>
            <a:endParaRPr lang="en-US" sz="2400" dirty="0">
              <a:solidFill>
                <a:srgbClr val="66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0325" y="139700"/>
            <a:ext cx="4681538" cy="5794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 err="1" smtClean="0">
                <a:solidFill>
                  <a:srgbClr val="669900"/>
                </a:solidFill>
              </a:rPr>
              <a:t>WinDIAS</a:t>
            </a:r>
            <a:r>
              <a:rPr lang="en-GB" sz="3200" dirty="0" smtClean="0">
                <a:solidFill>
                  <a:srgbClr val="669900"/>
                </a:solidFill>
              </a:rPr>
              <a:t> 3 Rapid</a:t>
            </a:r>
            <a:endParaRPr lang="en-GB" sz="3200" dirty="0">
              <a:solidFill>
                <a:srgbClr val="669900"/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0" y="0"/>
            <a:ext cx="9906001" cy="6669088"/>
            <a:chOff x="0" y="0"/>
            <a:chExt cx="9906001" cy="6669088"/>
          </a:xfrm>
        </p:grpSpPr>
        <p:pic>
          <p:nvPicPr>
            <p:cNvPr id="29700" name="Picture 6" descr="Logo only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482013" y="6013450"/>
              <a:ext cx="1279525" cy="655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6167447" y="0"/>
              <a:ext cx="3738554" cy="1343025"/>
              <a:chOff x="4014" y="-104"/>
              <a:chExt cx="2306" cy="846"/>
            </a:xfrm>
          </p:grpSpPr>
          <p:pic>
            <p:nvPicPr>
              <p:cNvPr id="29702" name="Picture 4" descr="maple leaf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5287" y="-104"/>
                <a:ext cx="1033" cy="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03" name="Rectangle 2"/>
              <p:cNvSpPr>
                <a:spLocks noChangeArrowheads="1"/>
              </p:cNvSpPr>
              <p:nvPr/>
            </p:nvSpPr>
            <p:spPr bwMode="auto">
              <a:xfrm>
                <a:off x="4014" y="-24"/>
                <a:ext cx="1498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GB" sz="3200" b="1" i="1" dirty="0" err="1">
                    <a:solidFill>
                      <a:srgbClr val="669900"/>
                    </a:solidFill>
                  </a:rPr>
                  <a:t>WinDIAS</a:t>
                </a:r>
                <a:r>
                  <a:rPr lang="en-GB" sz="3200" b="1" i="1" dirty="0">
                    <a:solidFill>
                      <a:srgbClr val="669900"/>
                    </a:solidFill>
                  </a:rPr>
                  <a:t> 3</a:t>
                </a:r>
              </a:p>
            </p:txBody>
          </p:sp>
        </p:grpSp>
        <p:sp>
          <p:nvSpPr>
            <p:cNvPr id="29709" name="Line 13"/>
            <p:cNvSpPr>
              <a:spLocks noChangeShapeType="1"/>
            </p:cNvSpPr>
            <p:nvPr/>
          </p:nvSpPr>
          <p:spPr bwMode="auto">
            <a:xfrm flipV="1">
              <a:off x="0" y="714356"/>
              <a:ext cx="8353425" cy="0"/>
            </a:xfrm>
            <a:prstGeom prst="line">
              <a:avLst/>
            </a:prstGeom>
            <a:noFill/>
            <a:ln w="57150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524372" y="4349422"/>
            <a:ext cx="36909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669900"/>
                </a:solidFill>
              </a:rPr>
              <a:t>컨베이어를 이용한 고속 시스템은 </a:t>
            </a:r>
            <a:endParaRPr lang="en-US" altLang="ko-KR" sz="2800" dirty="0" smtClean="0">
              <a:solidFill>
                <a:srgbClr val="669900"/>
              </a:solidFill>
            </a:endParaRPr>
          </a:p>
          <a:p>
            <a:r>
              <a:rPr lang="ko-KR" altLang="en-US" sz="2800" dirty="0" smtClean="0">
                <a:solidFill>
                  <a:srgbClr val="669900"/>
                </a:solidFill>
              </a:rPr>
              <a:t>시간당 최대 </a:t>
            </a:r>
            <a:r>
              <a:rPr lang="en-US" altLang="ko-KR" sz="2800" dirty="0" smtClean="0">
                <a:solidFill>
                  <a:srgbClr val="669900"/>
                </a:solidFill>
              </a:rPr>
              <a:t>800</a:t>
            </a:r>
            <a:r>
              <a:rPr lang="ko-KR" altLang="en-US" sz="2800" dirty="0" smtClean="0">
                <a:solidFill>
                  <a:srgbClr val="669900"/>
                </a:solidFill>
              </a:rPr>
              <a:t>개의 잎을 분석할 수 있음</a:t>
            </a:r>
            <a:r>
              <a:rPr lang="en-US" altLang="ko-KR" sz="2800" dirty="0" smtClean="0">
                <a:solidFill>
                  <a:srgbClr val="669900"/>
                </a:solidFill>
              </a:rPr>
              <a:t>. </a:t>
            </a:r>
            <a:endParaRPr lang="en-GB" sz="1100" dirty="0" smtClean="0">
              <a:solidFill>
                <a:srgbClr val="669900"/>
              </a:solidFill>
            </a:endParaRPr>
          </a:p>
        </p:txBody>
      </p:sp>
      <p:pic>
        <p:nvPicPr>
          <p:cNvPr id="12" name="Picture 2" descr="C:\Users\tony\Documents\4  DEVELOPMENT\NEW PRODUCTS\WinDIAS 3\Photos\Windias setup with Laptop with Screenshot (IMG_084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092" y="857232"/>
            <a:ext cx="3500462" cy="5767401"/>
          </a:xfrm>
          <a:prstGeom prst="rect">
            <a:avLst/>
          </a:prstGeom>
          <a:noFill/>
        </p:spPr>
      </p:pic>
      <p:pic>
        <p:nvPicPr>
          <p:cNvPr id="14" name="Picture 6" descr="Rapid System Camera (1)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86032" y="866775"/>
            <a:ext cx="1138862" cy="140117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5" descr="conveyor"/>
          <p:cNvPicPr>
            <a:picLocks noChangeAspect="1" noChangeArrowheads="1"/>
          </p:cNvPicPr>
          <p:nvPr/>
        </p:nvPicPr>
        <p:blipFill>
          <a:blip r:embed="rId6" cstate="email">
            <a:lum bright="20000"/>
          </a:blip>
          <a:srcRect/>
          <a:stretch>
            <a:fillRect/>
          </a:stretch>
        </p:blipFill>
        <p:spPr bwMode="auto">
          <a:xfrm>
            <a:off x="3881430" y="928670"/>
            <a:ext cx="4611815" cy="319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0325" y="139700"/>
            <a:ext cx="4681538" cy="5794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>
                <a:solidFill>
                  <a:srgbClr val="669900"/>
                </a:solidFill>
              </a:rPr>
              <a:t>Overview</a:t>
            </a:r>
          </a:p>
        </p:txBody>
      </p:sp>
      <p:grpSp>
        <p:nvGrpSpPr>
          <p:cNvPr id="2" name="Group 7"/>
          <p:cNvGrpSpPr/>
          <p:nvPr/>
        </p:nvGrpSpPr>
        <p:grpSpPr>
          <a:xfrm>
            <a:off x="0" y="0"/>
            <a:ext cx="9906001" cy="6669088"/>
            <a:chOff x="0" y="0"/>
            <a:chExt cx="9906001" cy="6669088"/>
          </a:xfrm>
        </p:grpSpPr>
        <p:pic>
          <p:nvPicPr>
            <p:cNvPr id="29700" name="Picture 6" descr="Logo only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482013" y="6013450"/>
              <a:ext cx="1279525" cy="655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6167447" y="0"/>
              <a:ext cx="3738554" cy="1343025"/>
              <a:chOff x="4014" y="-104"/>
              <a:chExt cx="2306" cy="846"/>
            </a:xfrm>
          </p:grpSpPr>
          <p:pic>
            <p:nvPicPr>
              <p:cNvPr id="29702" name="Picture 4" descr="maple leaf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5287" y="-104"/>
                <a:ext cx="1033" cy="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03" name="Rectangle 2"/>
              <p:cNvSpPr>
                <a:spLocks noChangeArrowheads="1"/>
              </p:cNvSpPr>
              <p:nvPr/>
            </p:nvSpPr>
            <p:spPr bwMode="auto">
              <a:xfrm>
                <a:off x="4014" y="-24"/>
                <a:ext cx="1498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GB" sz="3200" b="1" i="1" dirty="0" err="1">
                    <a:solidFill>
                      <a:srgbClr val="669900"/>
                    </a:solidFill>
                  </a:rPr>
                  <a:t>WinDIAS</a:t>
                </a:r>
                <a:r>
                  <a:rPr lang="en-GB" sz="3200" b="1" i="1" dirty="0">
                    <a:solidFill>
                      <a:srgbClr val="669900"/>
                    </a:solidFill>
                  </a:rPr>
                  <a:t> 3</a:t>
                </a:r>
              </a:p>
            </p:txBody>
          </p:sp>
        </p:grpSp>
        <p:sp>
          <p:nvSpPr>
            <p:cNvPr id="29709" name="Line 13"/>
            <p:cNvSpPr>
              <a:spLocks noChangeShapeType="1"/>
            </p:cNvSpPr>
            <p:nvPr/>
          </p:nvSpPr>
          <p:spPr bwMode="auto">
            <a:xfrm flipV="1">
              <a:off x="0" y="714356"/>
              <a:ext cx="8353425" cy="0"/>
            </a:xfrm>
            <a:prstGeom prst="line">
              <a:avLst/>
            </a:prstGeom>
            <a:noFill/>
            <a:ln w="57150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881694" y="1643050"/>
            <a:ext cx="36909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669900"/>
                </a:solidFill>
              </a:rPr>
              <a:t>소프트웨어 조작 및 </a:t>
            </a:r>
            <a:endParaRPr lang="en-US" altLang="ko-KR" sz="2800" dirty="0" smtClean="0">
              <a:solidFill>
                <a:srgbClr val="669900"/>
              </a:solidFill>
            </a:endParaRPr>
          </a:p>
          <a:p>
            <a:r>
              <a:rPr lang="ko-KR" altLang="en-US" sz="2800" dirty="0" smtClean="0">
                <a:solidFill>
                  <a:srgbClr val="669900"/>
                </a:solidFill>
              </a:rPr>
              <a:t>카메라 설치 지침 등 </a:t>
            </a:r>
            <a:endParaRPr lang="en-US" altLang="ko-KR" sz="2800" dirty="0" smtClean="0">
              <a:solidFill>
                <a:srgbClr val="669900"/>
              </a:solidFill>
            </a:endParaRPr>
          </a:p>
          <a:p>
            <a:r>
              <a:rPr lang="ko-KR" altLang="en-US" sz="2800" dirty="0" smtClean="0">
                <a:solidFill>
                  <a:srgbClr val="669900"/>
                </a:solidFill>
              </a:rPr>
              <a:t>자세한 내용들은 </a:t>
            </a:r>
            <a:endParaRPr lang="en-US" altLang="ko-KR" sz="2800" dirty="0" smtClean="0">
              <a:solidFill>
                <a:srgbClr val="669900"/>
              </a:solidFill>
            </a:endParaRPr>
          </a:p>
          <a:p>
            <a:r>
              <a:rPr lang="en-US" sz="2800" dirty="0" err="1" smtClean="0">
                <a:solidFill>
                  <a:srgbClr val="669900"/>
                </a:solidFill>
              </a:rPr>
              <a:t>WinDIAS</a:t>
            </a:r>
            <a:r>
              <a:rPr lang="en-US" sz="2800" dirty="0" smtClean="0">
                <a:solidFill>
                  <a:srgbClr val="669900"/>
                </a:solidFill>
              </a:rPr>
              <a:t> 3 </a:t>
            </a:r>
            <a:r>
              <a:rPr lang="ko-KR" altLang="en-US" sz="2800" dirty="0" smtClean="0">
                <a:solidFill>
                  <a:srgbClr val="669900"/>
                </a:solidFill>
              </a:rPr>
              <a:t>사용자 설명서 및 </a:t>
            </a:r>
            <a:r>
              <a:rPr lang="ko-KR" altLang="en-US" sz="2800" dirty="0" err="1" smtClean="0">
                <a:solidFill>
                  <a:srgbClr val="669900"/>
                </a:solidFill>
              </a:rPr>
              <a:t>퀵</a:t>
            </a:r>
            <a:r>
              <a:rPr lang="ko-KR" altLang="en-US" sz="2800" dirty="0" smtClean="0">
                <a:solidFill>
                  <a:srgbClr val="669900"/>
                </a:solidFill>
              </a:rPr>
              <a:t> 가이드에</a:t>
            </a:r>
            <a:endParaRPr lang="en-GB" altLang="ko-KR" sz="2800" dirty="0" smtClean="0">
              <a:solidFill>
                <a:srgbClr val="669900"/>
              </a:solidFill>
            </a:endParaRPr>
          </a:p>
          <a:p>
            <a:r>
              <a:rPr lang="ko-KR" altLang="en-US" sz="2800" dirty="0" smtClean="0">
                <a:solidFill>
                  <a:srgbClr val="669900"/>
                </a:solidFill>
              </a:rPr>
              <a:t>수록되어 있습니다</a:t>
            </a:r>
            <a:r>
              <a:rPr lang="en-US" altLang="ko-KR" sz="2800" dirty="0" smtClean="0">
                <a:solidFill>
                  <a:srgbClr val="669900"/>
                </a:solidFill>
              </a:rPr>
              <a:t>. </a:t>
            </a:r>
            <a:endParaRPr lang="en-GB" sz="2800" dirty="0" smtClean="0">
              <a:solidFill>
                <a:srgbClr val="6699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099793">
            <a:off x="381301" y="950956"/>
            <a:ext cx="3966804" cy="554873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113104">
            <a:off x="2868289" y="2309700"/>
            <a:ext cx="3103906" cy="4351011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0325" y="139700"/>
            <a:ext cx="4681538" cy="5794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 smtClean="0">
                <a:solidFill>
                  <a:srgbClr val="669900"/>
                </a:solidFill>
              </a:rPr>
              <a:t>Applications</a:t>
            </a:r>
            <a:endParaRPr lang="en-GB" sz="3200" dirty="0">
              <a:solidFill>
                <a:srgbClr val="669900"/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0" y="0"/>
            <a:ext cx="9906001" cy="6669088"/>
            <a:chOff x="0" y="0"/>
            <a:chExt cx="9906001" cy="6669088"/>
          </a:xfrm>
        </p:grpSpPr>
        <p:pic>
          <p:nvPicPr>
            <p:cNvPr id="29700" name="Picture 6" descr="Logo only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482013" y="6013450"/>
              <a:ext cx="1279525" cy="655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6167447" y="0"/>
              <a:ext cx="3738554" cy="1343025"/>
              <a:chOff x="4014" y="-104"/>
              <a:chExt cx="2306" cy="846"/>
            </a:xfrm>
          </p:grpSpPr>
          <p:pic>
            <p:nvPicPr>
              <p:cNvPr id="29702" name="Picture 4" descr="maple leaf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5287" y="-104"/>
                <a:ext cx="1033" cy="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03" name="Rectangle 2"/>
              <p:cNvSpPr>
                <a:spLocks noChangeArrowheads="1"/>
              </p:cNvSpPr>
              <p:nvPr/>
            </p:nvSpPr>
            <p:spPr bwMode="auto">
              <a:xfrm>
                <a:off x="4014" y="-24"/>
                <a:ext cx="1498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GB" sz="3200" b="1" i="1" dirty="0" err="1">
                    <a:solidFill>
                      <a:srgbClr val="669900"/>
                    </a:solidFill>
                  </a:rPr>
                  <a:t>WinDIAS</a:t>
                </a:r>
                <a:r>
                  <a:rPr lang="en-GB" sz="3200" b="1" i="1" dirty="0">
                    <a:solidFill>
                      <a:srgbClr val="669900"/>
                    </a:solidFill>
                  </a:rPr>
                  <a:t> 3</a:t>
                </a:r>
              </a:p>
            </p:txBody>
          </p:sp>
        </p:grpSp>
        <p:sp>
          <p:nvSpPr>
            <p:cNvPr id="29709" name="Line 13"/>
            <p:cNvSpPr>
              <a:spLocks noChangeShapeType="1"/>
            </p:cNvSpPr>
            <p:nvPr/>
          </p:nvSpPr>
          <p:spPr bwMode="auto">
            <a:xfrm flipV="1">
              <a:off x="0" y="714356"/>
              <a:ext cx="8353425" cy="0"/>
            </a:xfrm>
            <a:prstGeom prst="line">
              <a:avLst/>
            </a:prstGeom>
            <a:noFill/>
            <a:ln w="57150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38158" y="1214422"/>
            <a:ext cx="79296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669900"/>
                </a:solidFill>
              </a:rPr>
              <a:t>Ideal applications include –</a:t>
            </a:r>
          </a:p>
          <a:p>
            <a:r>
              <a:rPr lang="en-GB" sz="2800" dirty="0" smtClean="0">
                <a:solidFill>
                  <a:srgbClr val="669900"/>
                </a:solidFill>
              </a:rPr>
              <a:t> </a:t>
            </a: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en-GB" sz="2800" dirty="0">
                <a:solidFill>
                  <a:srgbClr val="669900"/>
                </a:solidFill>
              </a:rPr>
              <a:t> </a:t>
            </a:r>
            <a:r>
              <a:rPr lang="ko-KR" altLang="en-US" sz="2800" dirty="0" smtClean="0">
                <a:solidFill>
                  <a:srgbClr val="669900"/>
                </a:solidFill>
              </a:rPr>
              <a:t>식물 병리학</a:t>
            </a:r>
            <a:endParaRPr lang="en-GB" sz="2800" dirty="0" smtClean="0">
              <a:solidFill>
                <a:srgbClr val="669900"/>
              </a:solidFill>
            </a:endParaRP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ko-KR" altLang="en-US" sz="2800" dirty="0" smtClean="0">
                <a:solidFill>
                  <a:srgbClr val="669900"/>
                </a:solidFill>
              </a:rPr>
              <a:t> 농업 경제학</a:t>
            </a:r>
            <a:endParaRPr lang="en-GB" sz="2800" dirty="0" smtClean="0">
              <a:solidFill>
                <a:srgbClr val="669900"/>
              </a:solidFill>
            </a:endParaRP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en-GB" sz="2800" dirty="0" smtClean="0">
                <a:solidFill>
                  <a:srgbClr val="669900"/>
                </a:solidFill>
              </a:rPr>
              <a:t> </a:t>
            </a:r>
            <a:r>
              <a:rPr lang="ko-KR" altLang="en-US" sz="2800" dirty="0" smtClean="0">
                <a:solidFill>
                  <a:srgbClr val="669900"/>
                </a:solidFill>
              </a:rPr>
              <a:t>작물 보호</a:t>
            </a:r>
            <a:endParaRPr lang="en-GB" sz="2800" dirty="0" smtClean="0">
              <a:solidFill>
                <a:srgbClr val="669900"/>
              </a:solidFill>
            </a:endParaRP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en-GB" sz="2800" dirty="0" smtClean="0">
                <a:solidFill>
                  <a:srgbClr val="669900"/>
                </a:solidFill>
              </a:rPr>
              <a:t> </a:t>
            </a:r>
            <a:r>
              <a:rPr lang="ko-KR" altLang="en-US" sz="2800" dirty="0" smtClean="0">
                <a:solidFill>
                  <a:srgbClr val="669900"/>
                </a:solidFill>
              </a:rPr>
              <a:t>식물 생리학</a:t>
            </a:r>
            <a:endParaRPr lang="en-GB" sz="2800" dirty="0" smtClean="0">
              <a:solidFill>
                <a:srgbClr val="669900"/>
              </a:solidFill>
            </a:endParaRP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en-GB" sz="2800" dirty="0" smtClean="0">
                <a:solidFill>
                  <a:srgbClr val="669900"/>
                </a:solidFill>
              </a:rPr>
              <a:t> </a:t>
            </a:r>
            <a:r>
              <a:rPr lang="ko-KR" altLang="en-US" sz="2800" dirty="0" smtClean="0">
                <a:solidFill>
                  <a:srgbClr val="669900"/>
                </a:solidFill>
              </a:rPr>
              <a:t>산림 관리</a:t>
            </a:r>
            <a:endParaRPr lang="en-GB" sz="2800" dirty="0" smtClean="0">
              <a:solidFill>
                <a:srgbClr val="669900"/>
              </a:solidFill>
            </a:endParaRP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en-GB" sz="2800" dirty="0" smtClean="0">
                <a:solidFill>
                  <a:srgbClr val="669900"/>
                </a:solidFill>
              </a:rPr>
              <a:t> </a:t>
            </a:r>
            <a:r>
              <a:rPr lang="ko-KR" altLang="en-US" sz="2800" dirty="0" smtClean="0">
                <a:solidFill>
                  <a:srgbClr val="669900"/>
                </a:solidFill>
              </a:rPr>
              <a:t>개체 계수</a:t>
            </a:r>
            <a:endParaRPr lang="en-US" sz="2800" dirty="0" smtClean="0">
              <a:solidFill>
                <a:srgbClr val="669900"/>
              </a:solidFill>
            </a:endParaRPr>
          </a:p>
          <a:p>
            <a:endParaRPr lang="en-US" sz="2800" dirty="0">
              <a:solidFill>
                <a:srgbClr val="66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0325" y="139700"/>
            <a:ext cx="4681538" cy="5794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 smtClean="0">
                <a:solidFill>
                  <a:srgbClr val="669900"/>
                </a:solidFill>
              </a:rPr>
              <a:t>Calibration</a:t>
            </a:r>
            <a:endParaRPr lang="en-GB" sz="3200" dirty="0">
              <a:solidFill>
                <a:srgbClr val="669900"/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0" y="0"/>
            <a:ext cx="9906001" cy="6669088"/>
            <a:chOff x="0" y="0"/>
            <a:chExt cx="9906001" cy="6669088"/>
          </a:xfrm>
        </p:grpSpPr>
        <p:pic>
          <p:nvPicPr>
            <p:cNvPr id="29700" name="Picture 6" descr="Logo only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482013" y="6013450"/>
              <a:ext cx="1279525" cy="655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6167447" y="0"/>
              <a:ext cx="3738554" cy="1343025"/>
              <a:chOff x="4014" y="-104"/>
              <a:chExt cx="2306" cy="846"/>
            </a:xfrm>
          </p:grpSpPr>
          <p:pic>
            <p:nvPicPr>
              <p:cNvPr id="29702" name="Picture 4" descr="maple leaf2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5287" y="-104"/>
                <a:ext cx="1033" cy="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03" name="Rectangle 2"/>
              <p:cNvSpPr>
                <a:spLocks noChangeArrowheads="1"/>
              </p:cNvSpPr>
              <p:nvPr/>
            </p:nvSpPr>
            <p:spPr bwMode="auto">
              <a:xfrm>
                <a:off x="4014" y="-24"/>
                <a:ext cx="1498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GB" sz="3200" b="1" i="1" dirty="0" err="1">
                    <a:solidFill>
                      <a:srgbClr val="669900"/>
                    </a:solidFill>
                  </a:rPr>
                  <a:t>WinDIAS</a:t>
                </a:r>
                <a:r>
                  <a:rPr lang="en-GB" sz="3200" b="1" i="1" dirty="0">
                    <a:solidFill>
                      <a:srgbClr val="669900"/>
                    </a:solidFill>
                  </a:rPr>
                  <a:t> 3</a:t>
                </a:r>
              </a:p>
            </p:txBody>
          </p:sp>
        </p:grpSp>
        <p:sp>
          <p:nvSpPr>
            <p:cNvPr id="29709" name="Line 13"/>
            <p:cNvSpPr>
              <a:spLocks noChangeShapeType="1"/>
            </p:cNvSpPr>
            <p:nvPr/>
          </p:nvSpPr>
          <p:spPr bwMode="auto">
            <a:xfrm flipV="1">
              <a:off x="0" y="714356"/>
              <a:ext cx="8353425" cy="0"/>
            </a:xfrm>
            <a:prstGeom prst="line">
              <a:avLst/>
            </a:prstGeom>
            <a:noFill/>
            <a:ln w="57150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96844" y="5000636"/>
            <a:ext cx="8042304" cy="1207952"/>
            <a:chOff x="196844" y="5000636"/>
            <a:chExt cx="8042304" cy="1207952"/>
          </a:xfrm>
        </p:grpSpPr>
        <p:sp>
          <p:nvSpPr>
            <p:cNvPr id="37" name="TextBox 36"/>
            <p:cNvSpPr txBox="1"/>
            <p:nvPr/>
          </p:nvSpPr>
          <p:spPr>
            <a:xfrm>
              <a:off x="4667248" y="5000636"/>
              <a:ext cx="35719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 smtClean="0">
                  <a:solidFill>
                    <a:srgbClr val="669900"/>
                  </a:solidFill>
                </a:rPr>
                <a:t>보정 도구를 사용</a:t>
              </a:r>
              <a:endParaRPr lang="en-US" sz="2000" dirty="0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196844" y="5000636"/>
              <a:ext cx="8040024" cy="1207952"/>
              <a:chOff x="196844" y="5000636"/>
              <a:chExt cx="8040024" cy="1207952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4664968" y="5572140"/>
                <a:ext cx="35719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dirty="0" smtClean="0">
                    <a:solidFill>
                      <a:srgbClr val="669900"/>
                    </a:solidFill>
                  </a:rPr>
                  <a:t>값과 단위를 설정</a:t>
                </a:r>
                <a:endParaRPr lang="en-US" sz="2000" dirty="0"/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196844" y="5000636"/>
                <a:ext cx="4470404" cy="1207952"/>
                <a:chOff x="196844" y="5000636"/>
                <a:chExt cx="4470404" cy="1207952"/>
              </a:xfrm>
            </p:grpSpPr>
            <p:grpSp>
              <p:nvGrpSpPr>
                <p:cNvPr id="33" name="Group 32"/>
                <p:cNvGrpSpPr/>
                <p:nvPr/>
              </p:nvGrpSpPr>
              <p:grpSpPr>
                <a:xfrm>
                  <a:off x="196844" y="5000636"/>
                  <a:ext cx="4041776" cy="400110"/>
                  <a:chOff x="166654" y="4910158"/>
                  <a:chExt cx="4041776" cy="400110"/>
                </a:xfrm>
              </p:grpSpPr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636530" y="4910158"/>
                    <a:ext cx="35719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ko-KR" altLang="en-US" sz="2000" dirty="0" smtClean="0">
                        <a:solidFill>
                          <a:srgbClr val="669900"/>
                        </a:solidFill>
                      </a:rPr>
                      <a:t>자의</a:t>
                    </a:r>
                    <a:r>
                      <a:rPr lang="en-US" altLang="ko-KR" sz="2000" dirty="0" smtClean="0">
                        <a:solidFill>
                          <a:srgbClr val="669900"/>
                        </a:solidFill>
                      </a:rPr>
                      <a:t> </a:t>
                    </a:r>
                    <a:r>
                      <a:rPr lang="ko-KR" altLang="en-US" sz="2000" dirty="0" smtClean="0">
                        <a:solidFill>
                          <a:srgbClr val="669900"/>
                        </a:solidFill>
                      </a:rPr>
                      <a:t>이미지 측정</a:t>
                    </a:r>
                    <a:endParaRPr lang="en-US" sz="2000" dirty="0"/>
                  </a:p>
                </p:txBody>
              </p:sp>
              <p:sp>
                <p:nvSpPr>
                  <p:cNvPr id="31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166654" y="4929198"/>
                    <a:ext cx="390525" cy="36036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GB" b="1" dirty="0"/>
                      <a:t>1</a:t>
                    </a:r>
                  </a:p>
                </p:txBody>
              </p:sp>
            </p:grpSp>
            <p:sp>
              <p:nvSpPr>
                <p:cNvPr id="35" name="Oval 8"/>
                <p:cNvSpPr>
                  <a:spLocks noChangeArrowheads="1"/>
                </p:cNvSpPr>
                <p:nvPr/>
              </p:nvSpPr>
              <p:spPr bwMode="auto">
                <a:xfrm>
                  <a:off x="4238620" y="5072074"/>
                  <a:ext cx="390525" cy="360363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GB" b="1" dirty="0"/>
                    <a:t>2</a:t>
                  </a: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666720" y="5500702"/>
                  <a:ext cx="400052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2000" dirty="0" smtClean="0">
                      <a:solidFill>
                        <a:srgbClr val="669900"/>
                      </a:solidFill>
                    </a:rPr>
                    <a:t>눈금에 따라 길이 설정</a:t>
                  </a:r>
                  <a:r>
                    <a:rPr lang="en-GB" sz="2000" dirty="0" smtClean="0">
                      <a:solidFill>
                        <a:srgbClr val="669900"/>
                      </a:solidFill>
                    </a:rPr>
                    <a:t>,</a:t>
                  </a:r>
                </a:p>
                <a:p>
                  <a:r>
                    <a:rPr lang="en-GB" sz="2000" dirty="0" smtClean="0">
                      <a:solidFill>
                        <a:srgbClr val="669900"/>
                      </a:solidFill>
                    </a:rPr>
                    <a:t> </a:t>
                  </a:r>
                  <a:r>
                    <a:rPr lang="ko-KR" altLang="en-US" sz="2000" dirty="0" smtClean="0">
                      <a:solidFill>
                        <a:srgbClr val="669900"/>
                      </a:solidFill>
                    </a:rPr>
                    <a:t>예</a:t>
                  </a:r>
                  <a:r>
                    <a:rPr lang="en-GB" sz="2000" dirty="0" smtClean="0">
                      <a:solidFill>
                        <a:srgbClr val="669900"/>
                      </a:solidFill>
                    </a:rPr>
                    <a:t>. 80mm</a:t>
                  </a:r>
                  <a:endParaRPr lang="en-US" sz="2000" dirty="0"/>
                </a:p>
              </p:txBody>
            </p:sp>
            <p:sp>
              <p:nvSpPr>
                <p:cNvPr id="43" name="Oval 8"/>
                <p:cNvSpPr>
                  <a:spLocks noChangeArrowheads="1"/>
                </p:cNvSpPr>
                <p:nvPr/>
              </p:nvSpPr>
              <p:spPr bwMode="auto">
                <a:xfrm>
                  <a:off x="4238620" y="5643578"/>
                  <a:ext cx="390525" cy="360363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GB" b="1" dirty="0" smtClean="0"/>
                    <a:t>4</a:t>
                  </a:r>
                  <a:endParaRPr lang="en-GB" b="1" dirty="0"/>
                </a:p>
              </p:txBody>
            </p:sp>
            <p:sp>
              <p:nvSpPr>
                <p:cNvPr id="46" name="Oval 8"/>
                <p:cNvSpPr>
                  <a:spLocks noChangeArrowheads="1"/>
                </p:cNvSpPr>
                <p:nvPr/>
              </p:nvSpPr>
              <p:spPr bwMode="auto">
                <a:xfrm>
                  <a:off x="238092" y="5572140"/>
                  <a:ext cx="390525" cy="360363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GB" b="1" dirty="0" smtClean="0">
                      <a:solidFill>
                        <a:srgbClr val="FF0000"/>
                      </a:solidFill>
                    </a:rPr>
                    <a:t>3</a:t>
                  </a:r>
                  <a:endParaRPr lang="en-GB" b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  <p:sp>
        <p:nvSpPr>
          <p:cNvPr id="52" name="TextBox 51"/>
          <p:cNvSpPr txBox="1"/>
          <p:nvPr/>
        </p:nvSpPr>
        <p:spPr>
          <a:xfrm>
            <a:off x="7239016" y="2143116"/>
            <a:ext cx="2143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rgbClr val="669900"/>
                </a:solidFill>
              </a:rPr>
              <a:t>간편한</a:t>
            </a:r>
            <a:endParaRPr lang="en-US" altLang="ko-KR" sz="2800" b="1" dirty="0" smtClean="0">
              <a:solidFill>
                <a:srgbClr val="669900"/>
              </a:solidFill>
            </a:endParaRPr>
          </a:p>
          <a:p>
            <a:r>
              <a:rPr lang="ko-KR" altLang="en-US" sz="2800" b="1" dirty="0" smtClean="0">
                <a:solidFill>
                  <a:srgbClr val="669900"/>
                </a:solidFill>
              </a:rPr>
              <a:t>보정 작업</a:t>
            </a:r>
            <a:endParaRPr lang="en-US" sz="2800" b="1" dirty="0">
              <a:solidFill>
                <a:srgbClr val="669900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66654" y="1071546"/>
            <a:ext cx="6726792" cy="3669481"/>
            <a:chOff x="166654" y="1071546"/>
            <a:chExt cx="6726792" cy="3669481"/>
          </a:xfrm>
        </p:grpSpPr>
        <p:graphicFrame>
          <p:nvGraphicFramePr>
            <p:cNvPr id="38914" name="Object 4"/>
            <p:cNvGraphicFramePr>
              <a:graphicFrameLocks noChangeAspect="1"/>
            </p:cNvGraphicFramePr>
            <p:nvPr/>
          </p:nvGraphicFramePr>
          <p:xfrm>
            <a:off x="238092" y="1071546"/>
            <a:ext cx="6655354" cy="3669481"/>
          </p:xfrm>
          <a:graphic>
            <a:graphicData uri="http://schemas.openxmlformats.org/presentationml/2006/ole">
              <p:oleObj spid="_x0000_s38914" name="Visio" r:id="rId5" imgW="3524388" imgH="1942363" progId="">
                <p:embed/>
              </p:oleObj>
            </a:graphicData>
          </a:graphic>
        </p:graphicFrame>
        <p:sp>
          <p:nvSpPr>
            <p:cNvPr id="36" name="Oval 8"/>
            <p:cNvSpPr>
              <a:spLocks noChangeArrowheads="1"/>
            </p:cNvSpPr>
            <p:nvPr/>
          </p:nvSpPr>
          <p:spPr bwMode="auto">
            <a:xfrm>
              <a:off x="3952868" y="1357298"/>
              <a:ext cx="390525" cy="36036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b="1" dirty="0"/>
                <a:t>2</a:t>
              </a:r>
            </a:p>
          </p:txBody>
        </p:sp>
        <p:sp>
          <p:nvSpPr>
            <p:cNvPr id="40" name="Oval 8"/>
            <p:cNvSpPr>
              <a:spLocks noChangeArrowheads="1"/>
            </p:cNvSpPr>
            <p:nvPr/>
          </p:nvSpPr>
          <p:spPr bwMode="auto">
            <a:xfrm>
              <a:off x="5310190" y="1857364"/>
              <a:ext cx="390525" cy="36036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3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Oval 8"/>
            <p:cNvSpPr>
              <a:spLocks noChangeArrowheads="1"/>
            </p:cNvSpPr>
            <p:nvPr/>
          </p:nvSpPr>
          <p:spPr bwMode="auto">
            <a:xfrm>
              <a:off x="3167050" y="3500438"/>
              <a:ext cx="390525" cy="36036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b="1" dirty="0" smtClean="0"/>
                <a:t>4</a:t>
              </a:r>
              <a:endParaRPr lang="en-GB" b="1" dirty="0"/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1461219" y="2057400"/>
              <a:ext cx="3848971" cy="1427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Picture 2" descr="C:\Users\tony\Documents\4  DEVELOPMENT\NEW PRODUCTS\WinDIAS 3\tool icons\grab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2406" y="1500174"/>
              <a:ext cx="857256" cy="324367"/>
            </a:xfrm>
            <a:prstGeom prst="rect">
              <a:avLst/>
            </a:prstGeom>
            <a:noFill/>
          </p:spPr>
        </p:pic>
        <p:sp>
          <p:nvSpPr>
            <p:cNvPr id="32" name="Oval 7"/>
            <p:cNvSpPr>
              <a:spLocks noChangeArrowheads="1"/>
            </p:cNvSpPr>
            <p:nvPr/>
          </p:nvSpPr>
          <p:spPr bwMode="auto">
            <a:xfrm>
              <a:off x="166654" y="1357298"/>
              <a:ext cx="390525" cy="360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b="1" dirty="0"/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0325" y="139700"/>
            <a:ext cx="4681538" cy="5794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 smtClean="0">
                <a:solidFill>
                  <a:srgbClr val="669900"/>
                </a:solidFill>
              </a:rPr>
              <a:t>Measurement Options</a:t>
            </a:r>
            <a:endParaRPr lang="en-GB" sz="3200" dirty="0">
              <a:solidFill>
                <a:srgbClr val="669900"/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0" y="0"/>
            <a:ext cx="9906001" cy="6669088"/>
            <a:chOff x="0" y="0"/>
            <a:chExt cx="9906001" cy="6669088"/>
          </a:xfrm>
        </p:grpSpPr>
        <p:pic>
          <p:nvPicPr>
            <p:cNvPr id="29700" name="Picture 6" descr="Logo only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482013" y="6013450"/>
              <a:ext cx="1279525" cy="655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6167447" y="0"/>
              <a:ext cx="3738554" cy="1343025"/>
              <a:chOff x="4014" y="-104"/>
              <a:chExt cx="2306" cy="846"/>
            </a:xfrm>
          </p:grpSpPr>
          <p:pic>
            <p:nvPicPr>
              <p:cNvPr id="29702" name="Picture 4" descr="maple leaf2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5287" y="-104"/>
                <a:ext cx="1033" cy="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03" name="Rectangle 2"/>
              <p:cNvSpPr>
                <a:spLocks noChangeArrowheads="1"/>
              </p:cNvSpPr>
              <p:nvPr/>
            </p:nvSpPr>
            <p:spPr bwMode="auto">
              <a:xfrm>
                <a:off x="4014" y="-24"/>
                <a:ext cx="1498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GB" sz="3200" b="1" i="1" dirty="0" err="1">
                    <a:solidFill>
                      <a:srgbClr val="669900"/>
                    </a:solidFill>
                  </a:rPr>
                  <a:t>WinDIAS</a:t>
                </a:r>
                <a:r>
                  <a:rPr lang="en-GB" sz="3200" b="1" i="1" dirty="0">
                    <a:solidFill>
                      <a:srgbClr val="669900"/>
                    </a:solidFill>
                  </a:rPr>
                  <a:t> 3</a:t>
                </a:r>
              </a:p>
            </p:txBody>
          </p:sp>
        </p:grpSp>
        <p:sp>
          <p:nvSpPr>
            <p:cNvPr id="29709" name="Line 13"/>
            <p:cNvSpPr>
              <a:spLocks noChangeShapeType="1"/>
            </p:cNvSpPr>
            <p:nvPr/>
          </p:nvSpPr>
          <p:spPr bwMode="auto">
            <a:xfrm flipV="1">
              <a:off x="0" y="714356"/>
              <a:ext cx="8353425" cy="0"/>
            </a:xfrm>
            <a:prstGeom prst="line">
              <a:avLst/>
            </a:prstGeom>
            <a:noFill/>
            <a:ln w="57150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Up Arrow 8"/>
          <p:cNvSpPr/>
          <p:nvPr/>
        </p:nvSpPr>
        <p:spPr>
          <a:xfrm rot="19527272">
            <a:off x="6349177" y="5200699"/>
            <a:ext cx="357190" cy="500066"/>
          </a:xfrm>
          <a:prstGeom prst="upArrow">
            <a:avLst>
              <a:gd name="adj1" fmla="val 21555"/>
              <a:gd name="adj2" fmla="val 9317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66654" y="1214422"/>
            <a:ext cx="9106826" cy="5643578"/>
            <a:chOff x="166654" y="714356"/>
            <a:chExt cx="8695042" cy="6101452"/>
          </a:xfrm>
        </p:grpSpPr>
        <p:grpSp>
          <p:nvGrpSpPr>
            <p:cNvPr id="16" name="Group 15"/>
            <p:cNvGrpSpPr/>
            <p:nvPr/>
          </p:nvGrpSpPr>
          <p:grpSpPr>
            <a:xfrm>
              <a:off x="166654" y="1142984"/>
              <a:ext cx="8387921" cy="5672824"/>
              <a:chOff x="166654" y="1142984"/>
              <a:chExt cx="8387921" cy="5672824"/>
            </a:xfrm>
          </p:grpSpPr>
          <p:graphicFrame>
            <p:nvGraphicFramePr>
              <p:cNvPr id="44034" name="Object 4"/>
              <p:cNvGraphicFramePr>
                <a:graphicFrameLocks noChangeAspect="1"/>
              </p:cNvGraphicFramePr>
              <p:nvPr/>
            </p:nvGraphicFramePr>
            <p:xfrm>
              <a:off x="166654" y="1142984"/>
              <a:ext cx="8387921" cy="5449144"/>
            </p:xfrm>
            <a:graphic>
              <a:graphicData uri="http://schemas.openxmlformats.org/presentationml/2006/ole">
                <p:oleObj spid="_x0000_s44034" name="Visio" r:id="rId5" imgW="5191932" imgH="3373694" progId="">
                  <p:embed/>
                </p:oleObj>
              </a:graphicData>
            </a:graphic>
          </p:graphicFrame>
          <p:sp>
            <p:nvSpPr>
              <p:cNvPr id="13" name="Up Arrow 12"/>
              <p:cNvSpPr/>
              <p:nvPr/>
            </p:nvSpPr>
            <p:spPr>
              <a:xfrm rot="19527272">
                <a:off x="538449" y="6428630"/>
                <a:ext cx="269205" cy="387178"/>
              </a:xfrm>
              <a:prstGeom prst="upArrow">
                <a:avLst>
                  <a:gd name="adj1" fmla="val 21555"/>
                  <a:gd name="adj2" fmla="val 93174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Up Arrow 13"/>
              <p:cNvSpPr/>
              <p:nvPr/>
            </p:nvSpPr>
            <p:spPr>
              <a:xfrm rot="19527272">
                <a:off x="3877613" y="6405840"/>
                <a:ext cx="269205" cy="387178"/>
              </a:xfrm>
              <a:prstGeom prst="upArrow">
                <a:avLst>
                  <a:gd name="adj1" fmla="val 21555"/>
                  <a:gd name="adj2" fmla="val 93174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Up Arrow 14"/>
              <p:cNvSpPr/>
              <p:nvPr/>
            </p:nvSpPr>
            <p:spPr>
              <a:xfrm rot="19527272">
                <a:off x="7205977" y="6370234"/>
                <a:ext cx="269205" cy="387178"/>
              </a:xfrm>
              <a:prstGeom prst="upArrow">
                <a:avLst>
                  <a:gd name="adj1" fmla="val 21555"/>
                  <a:gd name="adj2" fmla="val 93174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874447" y="714356"/>
              <a:ext cx="1662064" cy="39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669900"/>
                  </a:solidFill>
                </a:rPr>
                <a:t>AREAS </a:t>
              </a:r>
              <a:r>
                <a:rPr lang="ko-KR" altLang="en-US" dirty="0" smtClean="0">
                  <a:solidFill>
                    <a:srgbClr val="669900"/>
                  </a:solidFill>
                </a:rPr>
                <a:t>면적</a:t>
              </a:r>
              <a:endParaRPr lang="en-US" dirty="0">
                <a:solidFill>
                  <a:srgbClr val="6699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36357" y="714356"/>
              <a:ext cx="1718986" cy="39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mtClean="0">
                  <a:solidFill>
                    <a:srgbClr val="669900"/>
                  </a:solidFill>
                </a:rPr>
                <a:t>SHAPES </a:t>
              </a:r>
              <a:r>
                <a:rPr lang="ko-KR" altLang="en-US" dirty="0" smtClean="0">
                  <a:solidFill>
                    <a:srgbClr val="669900"/>
                  </a:solidFill>
                </a:rPr>
                <a:t>형태</a:t>
              </a:r>
              <a:endParaRPr lang="en-US" dirty="0">
                <a:solidFill>
                  <a:srgbClr val="6699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48103" y="714356"/>
              <a:ext cx="3313593" cy="39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669900"/>
                  </a:solidFill>
                </a:rPr>
                <a:t>LENGTH &amp; ANGLE </a:t>
              </a:r>
              <a:r>
                <a:rPr lang="ko-KR" altLang="en-US" dirty="0" smtClean="0">
                  <a:solidFill>
                    <a:srgbClr val="669900"/>
                  </a:solidFill>
                </a:rPr>
                <a:t>길이 </a:t>
              </a:r>
              <a:r>
                <a:rPr lang="en-US" altLang="ko-KR" dirty="0" smtClean="0">
                  <a:solidFill>
                    <a:srgbClr val="669900"/>
                  </a:solidFill>
                </a:rPr>
                <a:t>&amp; </a:t>
              </a:r>
              <a:r>
                <a:rPr lang="ko-KR" altLang="en-US" dirty="0" smtClean="0">
                  <a:solidFill>
                    <a:srgbClr val="669900"/>
                  </a:solidFill>
                </a:rPr>
                <a:t>각도</a:t>
              </a:r>
              <a:endParaRPr lang="en-US" dirty="0">
                <a:solidFill>
                  <a:srgbClr val="669900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38158" y="785795"/>
            <a:ext cx="778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669900"/>
                </a:solidFill>
              </a:rPr>
              <a:t>     </a:t>
            </a:r>
            <a:r>
              <a:rPr lang="en-GB" sz="2800" b="1" dirty="0" smtClean="0">
                <a:solidFill>
                  <a:srgbClr val="669900"/>
                </a:solidFill>
              </a:rPr>
              <a:t>Three powerful measurement options</a:t>
            </a:r>
            <a:endParaRPr lang="en-US" sz="2800" b="1" dirty="0">
              <a:solidFill>
                <a:srgbClr val="66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0324" y="139700"/>
            <a:ext cx="6249998" cy="5847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 smtClean="0">
                <a:solidFill>
                  <a:srgbClr val="669900"/>
                </a:solidFill>
              </a:rPr>
              <a:t>% Area measurements</a:t>
            </a:r>
            <a:endParaRPr lang="en-GB" sz="3200" dirty="0">
              <a:solidFill>
                <a:srgbClr val="669900"/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0" y="0"/>
            <a:ext cx="9906001" cy="6669088"/>
            <a:chOff x="0" y="0"/>
            <a:chExt cx="9906001" cy="6669088"/>
          </a:xfrm>
        </p:grpSpPr>
        <p:pic>
          <p:nvPicPr>
            <p:cNvPr id="29700" name="Picture 6" descr="Logo only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482013" y="6013450"/>
              <a:ext cx="1279525" cy="655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6167447" y="0"/>
              <a:ext cx="3738554" cy="1343025"/>
              <a:chOff x="4014" y="-104"/>
              <a:chExt cx="2306" cy="846"/>
            </a:xfrm>
          </p:grpSpPr>
          <p:pic>
            <p:nvPicPr>
              <p:cNvPr id="29702" name="Picture 4" descr="maple leaf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5287" y="-104"/>
                <a:ext cx="1033" cy="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03" name="Rectangle 2"/>
              <p:cNvSpPr>
                <a:spLocks noChangeArrowheads="1"/>
              </p:cNvSpPr>
              <p:nvPr/>
            </p:nvSpPr>
            <p:spPr bwMode="auto">
              <a:xfrm>
                <a:off x="4014" y="-24"/>
                <a:ext cx="1498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GB" sz="3200" b="1" i="1" dirty="0" err="1">
                    <a:solidFill>
                      <a:srgbClr val="669900"/>
                    </a:solidFill>
                  </a:rPr>
                  <a:t>WinDIAS</a:t>
                </a:r>
                <a:r>
                  <a:rPr lang="en-GB" sz="3200" b="1" i="1" dirty="0">
                    <a:solidFill>
                      <a:srgbClr val="669900"/>
                    </a:solidFill>
                  </a:rPr>
                  <a:t> 3</a:t>
                </a:r>
              </a:p>
            </p:txBody>
          </p:sp>
        </p:grpSp>
        <p:sp>
          <p:nvSpPr>
            <p:cNvPr id="29709" name="Line 13"/>
            <p:cNvSpPr>
              <a:spLocks noChangeShapeType="1"/>
            </p:cNvSpPr>
            <p:nvPr/>
          </p:nvSpPr>
          <p:spPr bwMode="auto">
            <a:xfrm flipV="1">
              <a:off x="0" y="714356"/>
              <a:ext cx="8353425" cy="0"/>
            </a:xfrm>
            <a:prstGeom prst="line">
              <a:avLst/>
            </a:prstGeom>
            <a:noFill/>
            <a:ln w="57150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81232" y="1127174"/>
            <a:ext cx="6098511" cy="542367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TextBox 47"/>
          <p:cNvSpPr txBox="1"/>
          <p:nvPr/>
        </p:nvSpPr>
        <p:spPr>
          <a:xfrm>
            <a:off x="0" y="857232"/>
            <a:ext cx="245267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669900"/>
                </a:solidFill>
              </a:rPr>
              <a:t>How to....</a:t>
            </a:r>
          </a:p>
          <a:p>
            <a:endParaRPr lang="en-US" sz="2800" dirty="0" smtClean="0">
              <a:solidFill>
                <a:srgbClr val="669900"/>
              </a:solidFill>
            </a:endParaRPr>
          </a:p>
          <a:p>
            <a:r>
              <a:rPr lang="ko-KR" altLang="en-US" sz="2800" dirty="0" smtClean="0">
                <a:solidFill>
                  <a:srgbClr val="669900"/>
                </a:solidFill>
              </a:rPr>
              <a:t>잎을 분석 </a:t>
            </a:r>
            <a:endParaRPr lang="en-US" altLang="ko-KR" sz="2800" dirty="0" smtClean="0">
              <a:solidFill>
                <a:srgbClr val="669900"/>
              </a:solidFill>
            </a:endParaRPr>
          </a:p>
          <a:p>
            <a:r>
              <a:rPr lang="ko-KR" altLang="en-US" sz="2800" dirty="0" smtClean="0">
                <a:solidFill>
                  <a:srgbClr val="669900"/>
                </a:solidFill>
              </a:rPr>
              <a:t>할 때 건강한 잎과 그렇지 않은 잎을 구분 및 측정하는 방법의 </a:t>
            </a:r>
            <a:endParaRPr lang="en-US" altLang="ko-KR" sz="2800" dirty="0" smtClean="0">
              <a:solidFill>
                <a:srgbClr val="669900"/>
              </a:solidFill>
            </a:endParaRPr>
          </a:p>
          <a:p>
            <a:r>
              <a:rPr lang="ko-KR" altLang="en-US" sz="2800" dirty="0" smtClean="0">
                <a:solidFill>
                  <a:srgbClr val="669900"/>
                </a:solidFill>
              </a:rPr>
              <a:t>단계별 설명입니다</a:t>
            </a:r>
            <a:r>
              <a:rPr lang="en-US" altLang="ko-KR" sz="2800" dirty="0" smtClean="0">
                <a:solidFill>
                  <a:srgbClr val="669900"/>
                </a:solidFill>
              </a:rPr>
              <a:t>. </a:t>
            </a:r>
            <a:endParaRPr lang="en-GB" sz="2800" dirty="0">
              <a:solidFill>
                <a:srgbClr val="66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4077</TotalTime>
  <Words>480</Words>
  <Application>Microsoft Office PowerPoint</Application>
  <PresentationFormat>A4 용지(210x297mm)</PresentationFormat>
  <Paragraphs>159</Paragraphs>
  <Slides>20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2" baseType="lpstr">
      <vt:lpstr>Default Design</vt:lpstr>
      <vt:lpstr>Visio</vt:lpstr>
      <vt:lpstr>WinDIAS 3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</vt:vector>
  </TitlesOfParts>
  <Company>Delta-T Devices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WinDIAS 3</dc:title>
  <dc:creator>Tony Peloe</dc:creator>
  <cp:lastModifiedBy>USER</cp:lastModifiedBy>
  <cp:revision>142</cp:revision>
  <dcterms:created xsi:type="dcterms:W3CDTF">2009-02-24T10:51:01Z</dcterms:created>
  <dcterms:modified xsi:type="dcterms:W3CDTF">2013-03-14T01:23:36Z</dcterms:modified>
</cp:coreProperties>
</file>